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62" r:id="rId5"/>
    <p:sldId id="267" r:id="rId6"/>
    <p:sldId id="283" r:id="rId7"/>
    <p:sldId id="268" r:id="rId8"/>
    <p:sldId id="284" r:id="rId9"/>
    <p:sldId id="285" r:id="rId10"/>
    <p:sldId id="286" r:id="rId11"/>
    <p:sldId id="287" r:id="rId12"/>
    <p:sldId id="288" r:id="rId13"/>
    <p:sldId id="289" r:id="rId14"/>
    <p:sldId id="290" r:id="rId15"/>
    <p:sldId id="307"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275" r:id="rId31"/>
    <p:sldId id="281" r:id="rId32"/>
  </p:sldIdLst>
  <p:sldSz cx="12188825" cy="6858000"/>
  <p:notesSz cx="7099300" cy="10234613"/>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3B8"/>
    <a:srgbClr val="7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9" autoAdjust="0"/>
    <p:restoredTop sz="96405" autoAdjust="0"/>
  </p:normalViewPr>
  <p:slideViewPr>
    <p:cSldViewPr snapToGrid="0" showGuides="1">
      <p:cViewPr varScale="1">
        <p:scale>
          <a:sx n="111" d="100"/>
          <a:sy n="111" d="100"/>
        </p:scale>
        <p:origin x="72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W Diederich" userId="e8b86b55-a6b5-4c22-af37-415a03d9ffbe" providerId="ADAL" clId="{4408D9EC-3689-478D-AB35-77AB719769B6}"/>
    <pc:docChg chg="modSld">
      <pc:chgData name="Christopher W Diederich" userId="e8b86b55-a6b5-4c22-af37-415a03d9ffbe" providerId="ADAL" clId="{4408D9EC-3689-478D-AB35-77AB719769B6}" dt="2026-02-02T17:25:27.703" v="2" actId="20577"/>
      <pc:docMkLst>
        <pc:docMk/>
      </pc:docMkLst>
      <pc:sldChg chg="modSp mod">
        <pc:chgData name="Christopher W Diederich" userId="e8b86b55-a6b5-4c22-af37-415a03d9ffbe" providerId="ADAL" clId="{4408D9EC-3689-478D-AB35-77AB719769B6}" dt="2026-02-02T17:25:27.703" v="2" actId="20577"/>
        <pc:sldMkLst>
          <pc:docMk/>
          <pc:sldMk cId="3663217827" sldId="281"/>
        </pc:sldMkLst>
        <pc:spChg chg="mod">
          <ac:chgData name="Christopher W Diederich" userId="e8b86b55-a6b5-4c22-af37-415a03d9ffbe" providerId="ADAL" clId="{4408D9EC-3689-478D-AB35-77AB719769B6}" dt="2026-02-02T17:25:27.703" v="2" actId="20577"/>
          <ac:spMkLst>
            <pc:docMk/>
            <pc:sldMk cId="3663217827" sldId="281"/>
            <ac:spMk id="3" creationId="{4A3C4446-1A64-4734-8FDB-B8FC521F3D0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9088EAF-6ECA-4616-85EF-35AA19C641F3}" type="datetimeFigureOut">
              <a:rPr lang="en-US"/>
              <a:t>2/2/2026</a:t>
            </a:fld>
            <a:endParaRPr/>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ABD2D7A-D230-4F91-BD59-0A39C2703BA8}" type="datetimeFigureOut">
              <a:rPr lang="en-US"/>
              <a:t>2/2/2026</a:t>
            </a:fld>
            <a:endParaRPr/>
          </a:p>
        </p:txBody>
      </p:sp>
      <p:sp>
        <p:nvSpPr>
          <p:cNvPr id="4" name="Slide Image Placehold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2382560"/>
            <a:ext cx="8455937" cy="2092881"/>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Title Slides</a:t>
            </a:r>
          </a:p>
        </p:txBody>
      </p:sp>
    </p:spTree>
    <p:extLst>
      <p:ext uri="{BB962C8B-B14F-4D97-AF65-F5344CB8AC3E}">
        <p14:creationId xmlns:p14="http://schemas.microsoft.com/office/powerpoint/2010/main" val="212908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3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0" y="5508451"/>
            <a:ext cx="6705599" cy="47642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34766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4_picture">
    <p:bg bwMode="invGray">
      <p:bgPr>
        <a:solidFill>
          <a:schemeClr val="accent1"/>
        </a:solidFill>
        <a:effectLst/>
      </p:bgPr>
    </p:bg>
    <p:spTree>
      <p:nvGrpSpPr>
        <p:cNvPr id="1" name=""/>
        <p:cNvGrpSpPr/>
        <p:nvPr/>
      </p:nvGrpSpPr>
      <p:grpSpPr>
        <a:xfrm>
          <a:off x="0" y="0"/>
          <a:ext cx="0" cy="0"/>
          <a:chOff x="0" y="0"/>
          <a:chExt cx="0" cy="0"/>
        </a:xfrm>
      </p:grpSpPr>
      <p:sp>
        <p:nvSpPr>
          <p:cNvPr id="5" name="Title" descr="Section Title&#10;">
            <a:extLst>
              <a:ext uri="{FF2B5EF4-FFF2-40B4-BE49-F238E27FC236}">
                <a16:creationId xmlns:a16="http://schemas.microsoft.com/office/drawing/2014/main" id="{DFF1E99D-67CF-469D-B644-22052A0EA71E}"/>
              </a:ext>
            </a:extLst>
          </p:cNvPr>
          <p:cNvSpPr>
            <a:spLocks noGrp="1"/>
          </p:cNvSpPr>
          <p:nvPr>
            <p:ph type="ctrTitle" hasCustomPrompt="1"/>
          </p:nvPr>
        </p:nvSpPr>
        <p:spPr>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7" name="Subtitle" descr="Section Subtitle&#10;">
            <a:extLst>
              <a:ext uri="{FF2B5EF4-FFF2-40B4-BE49-F238E27FC236}">
                <a16:creationId xmlns:a16="http://schemas.microsoft.com/office/drawing/2014/main" id="{08396D1E-B9A1-49F8-9FE3-4A64B69719CF}"/>
              </a:ext>
            </a:extLst>
          </p:cNvPr>
          <p:cNvSpPr>
            <a:spLocks noGrp="1"/>
          </p:cNvSpPr>
          <p:nvPr>
            <p:ph type="subTitle" idx="1" hasCustomPrompt="1"/>
          </p:nvPr>
        </p:nvSpPr>
        <p:spPr>
          <a:xfrm>
            <a:off x="723900" y="5508451"/>
            <a:ext cx="6705599" cy="47642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9292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365125" y="1382286"/>
            <a:ext cx="1145857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a:t>
            </a:r>
            <a:br>
              <a:rPr lang="en-GB" sz="13000" dirty="0">
                <a:solidFill>
                  <a:schemeClr val="accent1"/>
                </a:solidFill>
                <a:latin typeface="Georgia" panose="02040502050405020303" pitchFamily="18" charset="0"/>
              </a:rPr>
            </a:b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238696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5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p:txBody>
          <a:bodyPr/>
          <a:lstStyle>
            <a:lvl1pPr>
              <a:defRPr/>
            </a:lvl1pPr>
          </a:lstStyle>
          <a:p>
            <a:r>
              <a:rPr lang="en-US" dirty="0"/>
              <a:t>Slide Title</a:t>
            </a:r>
            <a:endParaRPr dirty="0"/>
          </a:p>
        </p:txBody>
      </p:sp>
    </p:spTree>
    <p:extLst>
      <p:ext uri="{BB962C8B-B14F-4D97-AF65-F5344CB8AC3E}">
        <p14:creationId xmlns:p14="http://schemas.microsoft.com/office/powerpoint/2010/main" val="1626631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m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Tree>
    <p:extLst>
      <p:ext uri="{BB962C8B-B14F-4D97-AF65-F5344CB8AC3E}">
        <p14:creationId xmlns:p14="http://schemas.microsoft.com/office/powerpoint/2010/main" val="20744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ment and Cont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b="0"/>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Conten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205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a:xfrm>
            <a:off x="723900" y="675776"/>
            <a:ext cx="10744200" cy="373380"/>
          </a:xfrm>
        </p:spPr>
        <p:txBody>
          <a:bodyPr/>
          <a:lstStyle>
            <a:lvl1pPr>
              <a:defRPr/>
            </a:lvl1pPr>
          </a:lstStyle>
          <a:p>
            <a:r>
              <a:rPr lang="en-US" dirty="0"/>
              <a:t>Slide Title</a:t>
            </a:r>
            <a:endParaRPr lang="en-GB" dirty="0"/>
          </a:p>
        </p:txBody>
      </p:sp>
      <p:sp>
        <p:nvSpPr>
          <p:cNvPr id="8" name="Subtitle" descr="Subtitle&#10;">
            <a:extLst>
              <a:ext uri="{FF2B5EF4-FFF2-40B4-BE49-F238E27FC236}">
                <a16:creationId xmlns:a16="http://schemas.microsoft.com/office/drawing/2014/main" id="{A82CEF22-E654-4B2B-8C63-313F5DCEB578}"/>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318919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Conten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727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3825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0" y="1916112"/>
            <a:ext cx="5730875" cy="2319405"/>
          </a:xfrm>
        </p:spPr>
        <p:txBody>
          <a:bodyPr anchor="b">
            <a:noAutofit/>
          </a:bodyPr>
          <a:lstStyle>
            <a:lvl1pPr>
              <a:lnSpc>
                <a:spcPct val="90000"/>
              </a:lnSpc>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94999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Table Placeholder 4" descr="Table Placeholder">
            <a:extLst>
              <a:ext uri="{FF2B5EF4-FFF2-40B4-BE49-F238E27FC236}">
                <a16:creationId xmlns:a16="http://schemas.microsoft.com/office/drawing/2014/main" id="{D2E2A7A3-8339-46A1-91FC-E5CEBE49D885}"/>
              </a:ext>
            </a:extLst>
          </p:cNvPr>
          <p:cNvSpPr>
            <a:spLocks noGrp="1"/>
          </p:cNvSpPr>
          <p:nvPr>
            <p:ph type="tbl" sz="quarter" idx="10" hasCustomPrompt="1"/>
          </p:nvPr>
        </p:nvSpPr>
        <p:spPr>
          <a:xfrm>
            <a:off x="730250" y="1916114"/>
            <a:ext cx="10737850" cy="4068762"/>
          </a:xfrm>
          <a:solidFill>
            <a:schemeClr val="tx1">
              <a:lumMod val="85000"/>
            </a:schemeClr>
          </a:solidFill>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97052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hart Placeholder 2" descr="Chart Placeholder">
            <a:extLst>
              <a:ext uri="{FF2B5EF4-FFF2-40B4-BE49-F238E27FC236}">
                <a16:creationId xmlns:a16="http://schemas.microsoft.com/office/drawing/2014/main" id="{DD1700E8-F77C-4D8A-A3A0-DDA2761C8BD4}"/>
              </a:ext>
            </a:extLst>
          </p:cNvPr>
          <p:cNvSpPr>
            <a:spLocks noGrp="1"/>
          </p:cNvSpPr>
          <p:nvPr>
            <p:ph type="chart" sz="quarter" idx="10" hasCustomPrompt="1"/>
          </p:nvPr>
        </p:nvSpPr>
        <p:spPr>
          <a:xfrm>
            <a:off x="730250" y="1916114"/>
            <a:ext cx="10737850" cy="4068762"/>
          </a:xfrm>
          <a:solidFill>
            <a:schemeClr val="bg1">
              <a:lumMod val="20000"/>
              <a:lumOff val="80000"/>
            </a:schemeClr>
          </a:solidFill>
        </p:spPr>
        <p:txBody>
          <a:bodyPr/>
          <a:lstStyle>
            <a:lvl1pPr marL="0" indent="0">
              <a:buNone/>
              <a:defRPr/>
            </a:lvl1pPr>
          </a:lstStyle>
          <a:p>
            <a:r>
              <a:rPr lang="en-GB" dirty="0"/>
              <a:t>Add chart</a:t>
            </a:r>
          </a:p>
        </p:txBody>
      </p:sp>
    </p:spTree>
    <p:extLst>
      <p:ext uri="{BB962C8B-B14F-4D97-AF65-F5344CB8AC3E}">
        <p14:creationId xmlns:p14="http://schemas.microsoft.com/office/powerpoint/2010/main" val="14792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21397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
        <p:nvSpPr>
          <p:cNvPr id="5" name="Subtitle" descr="Subtitle&#10;">
            <a:extLst>
              <a:ext uri="{FF2B5EF4-FFF2-40B4-BE49-F238E27FC236}">
                <a16:creationId xmlns:a16="http://schemas.microsoft.com/office/drawing/2014/main" id="{7053DF7E-B2F5-4013-BA5D-1CA507C913E7}"/>
              </a:ext>
            </a:extLst>
          </p:cNvPr>
          <p:cNvSpPr>
            <a:spLocks noGrp="1"/>
          </p:cNvSpPr>
          <p:nvPr>
            <p:ph type="body" sz="quarter" idx="11"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47285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a:xfrm>
            <a:off x="723900" y="1916114"/>
            <a:ext cx="5006977"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41925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2" name="Title 1" descr="Bold Statement&#10;"/>
          <p:cNvSpPr>
            <a:spLocks noGrp="1"/>
          </p:cNvSpPr>
          <p:nvPr>
            <p:ph type="title" hasCustomPrompt="1"/>
          </p:nvPr>
        </p:nvSpPr>
        <p:spPr>
          <a:xfrm>
            <a:off x="723900" y="1916113"/>
            <a:ext cx="10744200" cy="1951037"/>
          </a:xfrm>
        </p:spPr>
        <p:txBody>
          <a:bodyPr anchor="b"/>
          <a:lstStyle>
            <a:lvl1pPr>
              <a:defRPr sz="6000" b="1"/>
            </a:lvl1pPr>
          </a:lstStyle>
          <a:p>
            <a:r>
              <a:rPr lang="en-US" dirty="0"/>
              <a:t>Bold Statement</a:t>
            </a:r>
            <a:endParaRPr dirty="0"/>
          </a:p>
        </p:txBody>
      </p:sp>
      <p:sp>
        <p:nvSpPr>
          <p:cNvPr id="6" name="Text Placeholder 5" descr="Additional Content">
            <a:extLst>
              <a:ext uri="{FF2B5EF4-FFF2-40B4-BE49-F238E27FC236}">
                <a16:creationId xmlns:a16="http://schemas.microsoft.com/office/drawing/2014/main" id="{4AB7D231-FA9B-44CD-AC11-146902774CF6}"/>
              </a:ext>
            </a:extLst>
          </p:cNvPr>
          <p:cNvSpPr>
            <a:spLocks noGrp="1"/>
          </p:cNvSpPr>
          <p:nvPr>
            <p:ph type="body" sz="quarter" idx="10" hasCustomPrompt="1"/>
          </p:nvPr>
        </p:nvSpPr>
        <p:spPr>
          <a:xfrm>
            <a:off x="723900" y="3905249"/>
            <a:ext cx="10744200" cy="1247775"/>
          </a:xfrm>
        </p:spPr>
        <p:txBody>
          <a:bodyPr/>
          <a:lstStyle>
            <a:lvl1pPr marL="0" indent="0">
              <a:buNone/>
              <a:defRPr sz="3000">
                <a:solidFill>
                  <a:schemeClr val="bg2"/>
                </a:solidFill>
              </a:defRPr>
            </a:lvl1pPr>
          </a:lstStyle>
          <a:p>
            <a:pPr lvl="0"/>
            <a:r>
              <a:rPr lang="en-US" dirty="0"/>
              <a:t>Content</a:t>
            </a:r>
            <a:endParaRPr lang="en-GB" dirty="0"/>
          </a:p>
        </p:txBody>
      </p:sp>
    </p:spTree>
    <p:extLst>
      <p:ext uri="{BB962C8B-B14F-4D97-AF65-F5344CB8AC3E}">
        <p14:creationId xmlns:p14="http://schemas.microsoft.com/office/powerpoint/2010/main" val="323782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and 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4300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82534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20841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and 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78812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_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
          <p:cNvSpPr>
            <a:spLocks noGrp="1"/>
          </p:cNvSpPr>
          <p:nvPr>
            <p:ph type="ctrTitle" hasCustomPrompt="1"/>
          </p:nvPr>
        </p:nvSpPr>
        <p:spPr>
          <a:xfrm>
            <a:off x="723900" y="1916112"/>
            <a:ext cx="5730875" cy="2319405"/>
          </a:xfrm>
        </p:spPr>
        <p:txBody>
          <a:bodyPr anchor="b">
            <a:noAutofit/>
          </a:bodyPr>
          <a:lstStyle>
            <a:lvl1pPr>
              <a:lnSpc>
                <a:spcPct val="90000"/>
              </a:lnSpc>
              <a:spcBef>
                <a:spcPts val="0"/>
              </a:spcBef>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607963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0" y="1382286"/>
            <a:ext cx="1218882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Slides (Text Only)</a:t>
            </a:r>
          </a:p>
        </p:txBody>
      </p:sp>
    </p:spTree>
    <p:extLst>
      <p:ext uri="{BB962C8B-B14F-4D97-AF65-F5344CB8AC3E}">
        <p14:creationId xmlns:p14="http://schemas.microsoft.com/office/powerpoint/2010/main" val="98160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ment &amp; Content Text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Tex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marL="0" indent="0">
              <a:lnSpc>
                <a:spcPct val="120000"/>
              </a:lnSpc>
              <a:spcAft>
                <a:spcPts val="600"/>
              </a:spcAft>
              <a:buNone/>
              <a:defRPr/>
            </a:lvl1pPr>
            <a:lvl2pPr marL="0" indent="0">
              <a:lnSpc>
                <a:spcPct val="110000"/>
              </a:lnSpc>
              <a:spcAft>
                <a:spcPts val="600"/>
              </a:spcAft>
              <a:buNone/>
              <a:defRPr/>
            </a:lvl2pPr>
            <a:lvl3pPr marL="0" indent="0">
              <a:lnSpc>
                <a:spcPct val="110000"/>
              </a:lnSpc>
              <a:spcAft>
                <a:spcPts val="600"/>
              </a:spcAft>
              <a:buNone/>
              <a:defRPr/>
            </a:lvl3pPr>
            <a:lvl4pPr marL="0" indent="0">
              <a:lnSpc>
                <a:spcPct val="110000"/>
              </a:lnSpc>
              <a:spcAft>
                <a:spcPts val="600"/>
              </a:spcAft>
              <a:buNone/>
              <a:defRPr/>
            </a:lvl4pPr>
            <a:lvl5pPr marL="0" indent="0">
              <a:lnSpc>
                <a:spcPct val="110000"/>
              </a:lnSpc>
              <a:spcAft>
                <a:spcPts val="600"/>
              </a:spcAft>
              <a:buNone/>
              <a:defRPr/>
            </a:lvl5pPr>
          </a:lstStyle>
          <a:p>
            <a:pPr lvl="0"/>
            <a:r>
              <a:rPr lang="en-US" dirty="0"/>
              <a:t>Body copy</a:t>
            </a:r>
            <a:endParaRPr lang="en-GB" dirty="0"/>
          </a:p>
        </p:txBody>
      </p:sp>
    </p:spTree>
    <p:extLst>
      <p:ext uri="{BB962C8B-B14F-4D97-AF65-F5344CB8AC3E}">
        <p14:creationId xmlns:p14="http://schemas.microsoft.com/office/powerpoint/2010/main" val="2906340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and Content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Tex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94692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Content placeholder" descr="Content Placeholder&#10;">
            <a:extLst>
              <a:ext uri="{FF2B5EF4-FFF2-40B4-BE49-F238E27FC236}">
                <a16:creationId xmlns:a16="http://schemas.microsoft.com/office/drawing/2014/main" id="{815D66EC-DEC5-4A30-BF42-F752F345BA63}"/>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96912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
        <p:nvSpPr>
          <p:cNvPr id="5" name="Content placeholder" descr="Content Placeholder">
            <a:extLst>
              <a:ext uri="{FF2B5EF4-FFF2-40B4-BE49-F238E27FC236}">
                <a16:creationId xmlns:a16="http://schemas.microsoft.com/office/drawing/2014/main" id="{9E79150B-FB83-41F2-8652-BE8B674282C8}"/>
              </a:ext>
            </a:extLst>
          </p:cNvPr>
          <p:cNvSpPr>
            <a:spLocks noGrp="1"/>
          </p:cNvSpPr>
          <p:nvPr>
            <p:ph idx="1" hasCustomPrompt="1"/>
          </p:nvPr>
        </p:nvSpPr>
        <p:spPr>
          <a:xfrm>
            <a:off x="723900" y="1916114"/>
            <a:ext cx="5010149"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05152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and 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7" name="Content placeholder" descr="Content Placeholder 1&#10;">
            <a:extLst>
              <a:ext uri="{FF2B5EF4-FFF2-40B4-BE49-F238E27FC236}">
                <a16:creationId xmlns:a16="http://schemas.microsoft.com/office/drawing/2014/main" id="{D1469A39-741F-4917-8D7C-21DA0715A715}"/>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8" name="Content placeholder" descr="Content Placeholder 2&#10;">
            <a:extLst>
              <a:ext uri="{FF2B5EF4-FFF2-40B4-BE49-F238E27FC236}">
                <a16:creationId xmlns:a16="http://schemas.microsoft.com/office/drawing/2014/main" id="{2B668054-5E8D-4925-9642-1F64E75D6BBF}"/>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203678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Content placeholder" descr="Content Placeholder 1&#10;">
            <a:extLst>
              <a:ext uri="{FF2B5EF4-FFF2-40B4-BE49-F238E27FC236}">
                <a16:creationId xmlns:a16="http://schemas.microsoft.com/office/drawing/2014/main" id="{2500CC9D-2588-4F63-8F41-63780F460409}"/>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Content placeholder" descr="Content Placeholder 2&#10;">
            <a:extLst>
              <a:ext uri="{FF2B5EF4-FFF2-40B4-BE49-F238E27FC236}">
                <a16:creationId xmlns:a16="http://schemas.microsoft.com/office/drawing/2014/main" id="{B5B4E6AE-71F2-42FE-827B-F5B9F0694DE1}"/>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546151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with Titles Text Only">
    <p:spTree>
      <p:nvGrpSpPr>
        <p:cNvPr id="1" name=""/>
        <p:cNvGrpSpPr/>
        <p:nvPr/>
      </p:nvGrpSpPr>
      <p:grpSpPr>
        <a:xfrm>
          <a:off x="0" y="0"/>
          <a:ext cx="0" cy="0"/>
          <a:chOff x="0" y="0"/>
          <a:chExt cx="0" cy="0"/>
        </a:xfrm>
      </p:grpSpPr>
      <p:sp>
        <p:nvSpPr>
          <p:cNvPr id="8" name="Content placeholder" descr="Content placeholder 1&#10;">
            <a:extLst>
              <a:ext uri="{FF2B5EF4-FFF2-40B4-BE49-F238E27FC236}">
                <a16:creationId xmlns:a16="http://schemas.microsoft.com/office/drawing/2014/main" id="{2F09B7A3-99DA-4E51-8C3F-FF21E87D39CF}"/>
              </a:ext>
            </a:extLst>
          </p:cNvPr>
          <p:cNvSpPr>
            <a:spLocks noGrp="1"/>
          </p:cNvSpPr>
          <p:nvPr>
            <p:ph idx="10"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9" name="Content placeholder" descr="Content Placeholder 2&#10;">
            <a:extLst>
              <a:ext uri="{FF2B5EF4-FFF2-40B4-BE49-F238E27FC236}">
                <a16:creationId xmlns:a16="http://schemas.microsoft.com/office/drawing/2014/main" id="{466CC21B-A807-410C-9860-1F5A8C41D518}"/>
              </a:ext>
            </a:extLst>
          </p:cNvPr>
          <p:cNvSpPr>
            <a:spLocks noGrp="1"/>
          </p:cNvSpPr>
          <p:nvPr>
            <p:ph idx="11"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560477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title, 2 Content with Titles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11" name="Content placeholder" descr="Content Placeholder 1&#10;">
            <a:extLst>
              <a:ext uri="{FF2B5EF4-FFF2-40B4-BE49-F238E27FC236}">
                <a16:creationId xmlns:a16="http://schemas.microsoft.com/office/drawing/2014/main" id="{7E0DB8AC-8586-45D4-BE22-01411C96A32A}"/>
              </a:ext>
            </a:extLst>
          </p:cNvPr>
          <p:cNvSpPr>
            <a:spLocks noGrp="1"/>
          </p:cNvSpPr>
          <p:nvPr>
            <p:ph idx="11"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12" name="Content placeholder" descr="Content Placeholder 2&#10;">
            <a:extLst>
              <a:ext uri="{FF2B5EF4-FFF2-40B4-BE49-F238E27FC236}">
                <a16:creationId xmlns:a16="http://schemas.microsoft.com/office/drawing/2014/main" id="{3DF5AF15-C919-4856-A1A6-950AB21215A5}"/>
              </a:ext>
            </a:extLst>
          </p:cNvPr>
          <p:cNvSpPr>
            <a:spLocks noGrp="1"/>
          </p:cNvSpPr>
          <p:nvPr>
            <p:ph idx="12"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1181864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Closing</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109248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_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black">
          <a:xfrm>
            <a:off x="723900" y="1916112"/>
            <a:ext cx="5730875"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bwMode="black">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774649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_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descr="Closing Text">
            <a:extLst>
              <a:ext uri="{FF2B5EF4-FFF2-40B4-BE49-F238E27FC236}">
                <a16:creationId xmlns:a16="http://schemas.microsoft.com/office/drawing/2014/main" id="{E85F9899-BFD1-4807-8708-1E812259E5CA}"/>
              </a:ext>
            </a:extLst>
          </p:cNvPr>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9" name="Subtitle" descr="Your name and contact details&#10;">
            <a:extLst>
              <a:ext uri="{FF2B5EF4-FFF2-40B4-BE49-F238E27FC236}">
                <a16:creationId xmlns:a16="http://schemas.microsoft.com/office/drawing/2014/main" id="{B7528459-641F-484E-9624-0D60B00D9D90}"/>
              </a:ext>
            </a:extLst>
          </p:cNvPr>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21726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Closing_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1286233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Closing_3">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36083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4_pictu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white">
          <a:xfrm>
            <a:off x="723901" y="1916112"/>
            <a:ext cx="4637088" cy="2319405"/>
          </a:xfrm>
        </p:spPr>
        <p:txBody>
          <a:bodyPr anchor="b">
            <a:norm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bwMode="white">
          <a:xfrm>
            <a:off x="723901" y="5021982"/>
            <a:ext cx="4637088" cy="962894"/>
          </a:xfrm>
        </p:spPr>
        <p:txBody>
          <a:bodyPr>
            <a:norm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D2819E0F-3F31-401A-8C7B-BDAAF33EF2B2}"/>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1426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5_pictu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1" y="1916112"/>
            <a:ext cx="4637088"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a:xfrm>
            <a:off x="723901" y="5021982"/>
            <a:ext cx="4637088" cy="96289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EE780411-7796-4872-9417-AED1A3C7AAF0}"/>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402062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Section</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4844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1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1" y="4172669"/>
            <a:ext cx="4686300" cy="1112119"/>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58847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2_picture">
    <p:bg bwMode="invGray">
      <p:bgPr>
        <a:solidFill>
          <a:schemeClr val="accent1"/>
        </a:solidFill>
        <a:effectLst/>
      </p:bgPr>
    </p:bg>
    <p:spTree>
      <p:nvGrpSpPr>
        <p:cNvPr id="1" name=""/>
        <p:cNvGrpSpPr/>
        <p:nvPr/>
      </p:nvGrpSpPr>
      <p:grpSpPr>
        <a:xfrm>
          <a:off x="0" y="0"/>
          <a:ext cx="0" cy="0"/>
          <a:chOff x="0" y="0"/>
          <a:chExt cx="0" cy="0"/>
        </a:xfrm>
      </p:grpSpPr>
      <p:sp>
        <p:nvSpPr>
          <p:cNvPr id="2" name="Title" descr="Section Title&#10;&#10;"/>
          <p:cNvSpPr>
            <a:spLocks noGrp="1"/>
          </p:cNvSpPr>
          <p:nvPr>
            <p:ph type="ctrTitle" hasCustomPrompt="1"/>
          </p:nvPr>
        </p:nvSpPr>
        <p:spPr>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10;"/>
          <p:cNvSpPr>
            <a:spLocks noGrp="1"/>
          </p:cNvSpPr>
          <p:nvPr>
            <p:ph type="subTitle" idx="1" hasCustomPrompt="1"/>
          </p:nvPr>
        </p:nvSpPr>
        <p:spPr>
          <a:xfrm>
            <a:off x="723901" y="4172669"/>
            <a:ext cx="4686300" cy="1112119"/>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491548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descr="Slide Master Title&#10;"/>
          <p:cNvSpPr>
            <a:spLocks noGrp="1"/>
          </p:cNvSpPr>
          <p:nvPr>
            <p:ph type="title"/>
          </p:nvPr>
        </p:nvSpPr>
        <p:spPr>
          <a:xfrm>
            <a:off x="723900" y="675776"/>
            <a:ext cx="10744200" cy="373380"/>
          </a:xfrm>
          <a:prstGeom prst="rect">
            <a:avLst/>
          </a:prstGeom>
        </p:spPr>
        <p:txBody>
          <a:bodyPr vert="horz" lIns="0" tIns="0" rIns="0" bIns="0" rtlCol="0" anchor="t">
            <a:noAutofit/>
          </a:bodyPr>
          <a:lstStyle/>
          <a:p>
            <a:r>
              <a:rPr lang="en-US" dirty="0"/>
              <a:t>Slide Title</a:t>
            </a:r>
            <a:endParaRPr dirty="0"/>
          </a:p>
        </p:txBody>
      </p:sp>
      <p:sp>
        <p:nvSpPr>
          <p:cNvPr id="3" name="Text Placeholder 2" descr="Slide Master Text Box&#10;"/>
          <p:cNvSpPr>
            <a:spLocks noGrp="1"/>
          </p:cNvSpPr>
          <p:nvPr>
            <p:ph type="body" idx="1"/>
          </p:nvPr>
        </p:nvSpPr>
        <p:spPr>
          <a:xfrm>
            <a:off x="723900" y="1916114"/>
            <a:ext cx="10744200" cy="4068762"/>
          </a:xfrm>
          <a:prstGeom prst="rect">
            <a:avLst/>
          </a:prstGeom>
        </p:spPr>
        <p:txBody>
          <a:bodyPr vert="horz" lIns="0" tIns="0" rIns="0" bIns="0" rtlCol="0">
            <a:noAutofit/>
          </a:body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1" name="Straight Connector 10">
            <a:extLst>
              <a:ext uri="{FF2B5EF4-FFF2-40B4-BE49-F238E27FC236}">
                <a16:creationId xmlns:a16="http://schemas.microsoft.com/office/drawing/2014/main" id="{678C7EBF-C146-4D1D-B132-4A0EAD955F02}"/>
              </a:ext>
            </a:extLst>
          </p:cNvPr>
          <p:cNvCxnSpPr>
            <a:cxnSpLocks/>
          </p:cNvCxnSpPr>
          <p:nvPr userDrawn="1"/>
        </p:nvCxnSpPr>
        <p:spPr>
          <a:xfrm>
            <a:off x="723900" y="6352753"/>
            <a:ext cx="10744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079954-F448-40DD-9A41-5A6C6EA476A6}"/>
              </a:ext>
            </a:extLst>
          </p:cNvPr>
          <p:cNvSpPr txBox="1"/>
          <p:nvPr userDrawn="1"/>
        </p:nvSpPr>
        <p:spPr>
          <a:xfrm>
            <a:off x="723900" y="6458536"/>
            <a:ext cx="2390775" cy="246221"/>
          </a:xfrm>
          <a:prstGeom prst="rect">
            <a:avLst/>
          </a:prstGeom>
          <a:noFill/>
        </p:spPr>
        <p:txBody>
          <a:bodyPr wrap="square" lIns="0" tIns="0" rIns="0" bIns="0" rtlCol="0">
            <a:noAutofit/>
          </a:bodyPr>
          <a:lstStyle/>
          <a:p>
            <a:r>
              <a:rPr lang="en-GB" sz="1000" dirty="0">
                <a:solidFill>
                  <a:schemeClr val="bg2"/>
                </a:solidFill>
                <a:latin typeface="Georgia" panose="02040502050405020303" pitchFamily="18" charset="0"/>
              </a:rPr>
              <a:t>Syracuse University</a:t>
            </a:r>
          </a:p>
        </p:txBody>
      </p:sp>
      <p:sp>
        <p:nvSpPr>
          <p:cNvPr id="14" name="TextBox 13">
            <a:extLst>
              <a:ext uri="{FF2B5EF4-FFF2-40B4-BE49-F238E27FC236}">
                <a16:creationId xmlns:a16="http://schemas.microsoft.com/office/drawing/2014/main" id="{9D2B3798-06D0-4AE6-B226-6897C12299AB}"/>
              </a:ext>
            </a:extLst>
          </p:cNvPr>
          <p:cNvSpPr txBox="1"/>
          <p:nvPr userDrawn="1"/>
        </p:nvSpPr>
        <p:spPr>
          <a:xfrm>
            <a:off x="9077325" y="6458536"/>
            <a:ext cx="2390775" cy="246221"/>
          </a:xfrm>
          <a:prstGeom prst="rect">
            <a:avLst/>
          </a:prstGeom>
          <a:noFill/>
        </p:spPr>
        <p:txBody>
          <a:bodyPr wrap="square" lIns="0" tIns="0" rIns="0" bIns="0" rtlCol="0">
            <a:noAutofit/>
          </a:bodyPr>
          <a:lstStyle/>
          <a:p>
            <a:pPr algn="r"/>
            <a:fld id="{34B31FBE-2F6E-4470-86B8-61BB6E82D732}" type="slidenum">
              <a:rPr lang="en-GB" sz="1000" smtClean="0">
                <a:solidFill>
                  <a:schemeClr val="bg2"/>
                </a:solidFill>
                <a:latin typeface="Georgia" panose="02040502050405020303" pitchFamily="18" charset="0"/>
              </a:rPr>
              <a:t>‹#›</a:t>
            </a:fld>
            <a:endParaRPr lang="en-GB" sz="1000" dirty="0">
              <a:solidFill>
                <a:schemeClr val="bg2"/>
              </a:solidFill>
              <a:latin typeface="Georgia" panose="02040502050405020303" pitchFamily="18" charset="0"/>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78" r:id="rId1"/>
    <p:sldLayoutId id="2147483649" r:id="rId2"/>
    <p:sldLayoutId id="2147483660" r:id="rId3"/>
    <p:sldLayoutId id="2147483661" r:id="rId4"/>
    <p:sldLayoutId id="2147483662" r:id="rId5"/>
    <p:sldLayoutId id="2147483663" r:id="rId6"/>
    <p:sldLayoutId id="2147483686" r:id="rId7"/>
    <p:sldLayoutId id="2147483687" r:id="rId8"/>
    <p:sldLayoutId id="2147483688" r:id="rId9"/>
    <p:sldLayoutId id="2147483689" r:id="rId10"/>
    <p:sldLayoutId id="2147483690" r:id="rId11"/>
    <p:sldLayoutId id="2147483679" r:id="rId12"/>
    <p:sldLayoutId id="2147483680" r:id="rId13"/>
    <p:sldLayoutId id="2147483654" r:id="rId14"/>
    <p:sldLayoutId id="2147483717" r:id="rId15"/>
    <p:sldLayoutId id="2147483720" r:id="rId16"/>
    <p:sldLayoutId id="2147483681" r:id="rId17"/>
    <p:sldLayoutId id="2147483682" r:id="rId18"/>
    <p:sldLayoutId id="2147483650" r:id="rId19"/>
    <p:sldLayoutId id="2147483718" r:id="rId20"/>
    <p:sldLayoutId id="2147483719" r:id="rId21"/>
    <p:sldLayoutId id="2147483693" r:id="rId22"/>
    <p:sldLayoutId id="2147483701" r:id="rId23"/>
    <p:sldLayoutId id="2147483694" r:id="rId24"/>
    <p:sldLayoutId id="2147483703" r:id="rId25"/>
    <p:sldLayoutId id="2147483683" r:id="rId26"/>
    <p:sldLayoutId id="2147483652" r:id="rId27"/>
    <p:sldLayoutId id="2147483653" r:id="rId28"/>
    <p:sldLayoutId id="2147483702" r:id="rId29"/>
    <p:sldLayoutId id="2147483700" r:id="rId30"/>
    <p:sldLayoutId id="2147483721" r:id="rId31"/>
    <p:sldLayoutId id="2147483707" r:id="rId32"/>
    <p:sldLayoutId id="2147483708" r:id="rId33"/>
    <p:sldLayoutId id="2147483711" r:id="rId34"/>
    <p:sldLayoutId id="2147483713" r:id="rId35"/>
    <p:sldLayoutId id="2147483714" r:id="rId36"/>
    <p:sldLayoutId id="2147483715" r:id="rId37"/>
    <p:sldLayoutId id="2147483716" r:id="rId38"/>
    <p:sldLayoutId id="2147483684" r:id="rId39"/>
    <p:sldLayoutId id="2147483685" r:id="rId40"/>
    <p:sldLayoutId id="2147483691" r:id="rId41"/>
    <p:sldLayoutId id="2147483692" r:id="rId42"/>
  </p:sldLayoutIdLst>
  <p:txStyles>
    <p:titleStyle>
      <a:lvl1pPr algn="l" defTabSz="914400" rtl="0" eaLnBrk="1" latinLnBrk="0" hangingPunct="1">
        <a:lnSpc>
          <a:spcPct val="90000"/>
        </a:lnSpc>
        <a:spcBef>
          <a:spcPct val="0"/>
        </a:spcBef>
        <a:buNone/>
        <a:defRPr sz="3200" kern="1200" spc="0" baseline="0">
          <a:solidFill>
            <a:schemeClr val="bg2"/>
          </a:solidFill>
          <a:latin typeface="+mj-lt"/>
          <a:ea typeface="+mj-ea"/>
          <a:cs typeface="+mj-cs"/>
        </a:defRPr>
      </a:lvl1pPr>
    </p:titleStyle>
    <p:bodyStyle>
      <a:lvl1pPr marL="223838" indent="-223838" algn="l" defTabSz="914400" rtl="0" eaLnBrk="1" latinLnBrk="0" hangingPunct="1">
        <a:lnSpc>
          <a:spcPct val="100000"/>
        </a:lnSpc>
        <a:spcBef>
          <a:spcPts val="0"/>
        </a:spcBef>
        <a:buClr>
          <a:schemeClr val="bg2"/>
        </a:buClr>
        <a:buSzPct val="100000"/>
        <a:buFont typeface="Arial" pitchFamily="34" charset="0"/>
        <a:buChar char="•"/>
        <a:defRPr sz="1800" kern="1200">
          <a:solidFill>
            <a:schemeClr val="accent1"/>
          </a:solidFill>
          <a:latin typeface="+mn-lt"/>
          <a:ea typeface="+mn-ea"/>
          <a:cs typeface="+mn-cs"/>
        </a:defRPr>
      </a:lvl1pPr>
      <a:lvl2pPr marL="463550" indent="-231775" algn="l" defTabSz="914400" rtl="0" eaLnBrk="1" latinLnBrk="0" hangingPunct="1">
        <a:lnSpc>
          <a:spcPct val="100000"/>
        </a:lnSpc>
        <a:spcBef>
          <a:spcPts val="0"/>
        </a:spcBef>
        <a:buClr>
          <a:schemeClr val="bg2"/>
        </a:buClr>
        <a:buSzPct val="100000"/>
        <a:buFont typeface="Verdana" panose="020B0604030504040204" pitchFamily="34" charset="0"/>
        <a:buChar char="−"/>
        <a:defRPr sz="1800" kern="1200">
          <a:solidFill>
            <a:schemeClr val="accent1"/>
          </a:solidFill>
          <a:latin typeface="+mn-lt"/>
          <a:ea typeface="+mn-ea"/>
          <a:cs typeface="+mn-cs"/>
        </a:defRPr>
      </a:lvl2pPr>
      <a:lvl3pPr marL="682625" indent="-219075" algn="l" defTabSz="914400" rtl="0" eaLnBrk="1" latinLnBrk="0" hangingPunct="1">
        <a:lnSpc>
          <a:spcPct val="100000"/>
        </a:lnSpc>
        <a:spcBef>
          <a:spcPts val="0"/>
        </a:spcBef>
        <a:buClr>
          <a:schemeClr val="accent1"/>
        </a:buClr>
        <a:buSzPct val="100000"/>
        <a:buFont typeface="Wingdings" panose="05000000000000000000" pitchFamily="2" charset="2"/>
        <a:buChar char="§"/>
        <a:defRPr sz="1800" kern="1200">
          <a:solidFill>
            <a:schemeClr val="accent1"/>
          </a:solidFill>
          <a:latin typeface="+mn-lt"/>
          <a:ea typeface="+mn-ea"/>
          <a:cs typeface="+mn-cs"/>
        </a:defRPr>
      </a:lvl3pPr>
      <a:lvl4pPr marL="857250" indent="-174625" algn="l" defTabSz="914400" rtl="0" eaLnBrk="1" latinLnBrk="0" hangingPunct="1">
        <a:lnSpc>
          <a:spcPct val="100000"/>
        </a:lnSpc>
        <a:spcBef>
          <a:spcPts val="0"/>
        </a:spcBef>
        <a:buClr>
          <a:schemeClr val="accent1"/>
        </a:buClr>
        <a:buSzPct val="100000"/>
        <a:buFont typeface="Verdana" panose="020B0604030504040204" pitchFamily="34" charset="0"/>
        <a:buChar char="−"/>
        <a:defRPr sz="1800" kern="1200">
          <a:solidFill>
            <a:schemeClr val="accent1"/>
          </a:solidFill>
          <a:latin typeface="+mn-lt"/>
          <a:ea typeface="+mn-ea"/>
          <a:cs typeface="+mn-cs"/>
        </a:defRPr>
      </a:lvl4pPr>
      <a:lvl5pPr marL="1030288" indent="-173038" algn="l" defTabSz="914400" rtl="0" eaLnBrk="1" latinLnBrk="0" hangingPunct="1">
        <a:lnSpc>
          <a:spcPct val="100000"/>
        </a:lnSpc>
        <a:spcBef>
          <a:spcPts val="0"/>
        </a:spcBef>
        <a:buClr>
          <a:schemeClr val="accent1"/>
        </a:buClr>
        <a:buSzPct val="100000"/>
        <a:buFont typeface="Arial" pitchFamily="34" charset="0"/>
        <a:buChar char="•"/>
        <a:defRPr sz="1800" kern="1200">
          <a:solidFill>
            <a:schemeClr val="accen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 userDrawn="1">
          <p15:clr>
            <a:srgbClr val="F26B43"/>
          </p15:clr>
        </p15:guide>
        <p15:guide id="2" orient="horz" pos="1207" userDrawn="1">
          <p15:clr>
            <a:srgbClr val="F26B43"/>
          </p15:clr>
        </p15:guide>
        <p15:guide id="3" pos="7224" userDrawn="1">
          <p15:clr>
            <a:srgbClr val="F26B43"/>
          </p15:clr>
        </p15:guide>
        <p15:guide id="4" orient="horz" pos="3770" userDrawn="1">
          <p15:clr>
            <a:srgbClr val="F26B43"/>
          </p15:clr>
        </p15:guide>
        <p15:guide id="5" orient="horz" pos="436" userDrawn="1">
          <p15:clr>
            <a:srgbClr val="F26B43"/>
          </p15:clr>
        </p15:guide>
        <p15:guide id="6" pos="3839" userDrawn="1">
          <p15:clr>
            <a:srgbClr val="F26B43"/>
          </p15:clr>
        </p15:guide>
        <p15:guide id="7" pos="3612" userDrawn="1">
          <p15:clr>
            <a:srgbClr val="F26B43"/>
          </p15:clr>
        </p15:guide>
        <p15:guide id="8" pos="40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researchintegrity.syr.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hyperlink" Target="https://researchintegrity.syr.edu/human-research/deadlines-and-meetings/" TargetMode="Externa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s://researchintegrity.syr.edu/human-research/forms/"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hyperlink" Target="https://researchintegrity.syr.edu/human-research/education-and-required-training/"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researchintegrity.syr.edu/" TargetMode="External"/><Relationship Id="rId2" Type="http://schemas.openxmlformats.org/officeDocument/2006/relationships/hyperlink" Target="mailto:orip@syr.edu"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Presentation Title">
            <a:extLst>
              <a:ext uri="{FF2B5EF4-FFF2-40B4-BE49-F238E27FC236}">
                <a16:creationId xmlns:a16="http://schemas.microsoft.com/office/drawing/2014/main" id="{24DBA3A7-62F6-4DF4-9B24-8ACD2186E051}"/>
              </a:ext>
            </a:extLst>
          </p:cNvPr>
          <p:cNvSpPr>
            <a:spLocks noGrp="1"/>
          </p:cNvSpPr>
          <p:nvPr>
            <p:ph type="ctrTitle"/>
          </p:nvPr>
        </p:nvSpPr>
        <p:spPr>
          <a:xfrm>
            <a:off x="723900" y="1654849"/>
            <a:ext cx="5730875" cy="2319405"/>
          </a:xfrm>
        </p:spPr>
        <p:txBody>
          <a:bodyPr/>
          <a:lstStyle/>
          <a:p>
            <a:r>
              <a:rPr lang="en-US" dirty="0"/>
              <a:t>Protecting Human </a:t>
            </a:r>
            <a:br>
              <a:rPr lang="en-US" dirty="0"/>
            </a:br>
            <a:r>
              <a:rPr lang="en-US" dirty="0"/>
              <a:t>Participants in </a:t>
            </a:r>
            <a:br>
              <a:rPr lang="en-US" dirty="0"/>
            </a:br>
            <a:r>
              <a:rPr lang="en-US" dirty="0"/>
              <a:t>Research</a:t>
            </a:r>
            <a:r>
              <a:rPr lang="en-US" dirty="0">
                <a:solidFill>
                  <a:schemeClr val="tx1"/>
                </a:solidFill>
              </a:rPr>
              <a:t>1</a:t>
            </a:r>
          </a:p>
        </p:txBody>
      </p:sp>
      <p:sp>
        <p:nvSpPr>
          <p:cNvPr id="3" name="Subtitle" descr="Presentation Subtitle">
            <a:extLst>
              <a:ext uri="{FF2B5EF4-FFF2-40B4-BE49-F238E27FC236}">
                <a16:creationId xmlns:a16="http://schemas.microsoft.com/office/drawing/2014/main" id="{1C29E4A6-70FB-49A2-8C60-DC1DA4C38A2B}"/>
              </a:ext>
            </a:extLst>
          </p:cNvPr>
          <p:cNvSpPr>
            <a:spLocks noGrp="1"/>
          </p:cNvSpPr>
          <p:nvPr>
            <p:ph type="subTitle" idx="1"/>
          </p:nvPr>
        </p:nvSpPr>
        <p:spPr>
          <a:xfrm>
            <a:off x="723900" y="4502326"/>
            <a:ext cx="5730875" cy="1221287"/>
          </a:xfrm>
        </p:spPr>
        <p:txBody>
          <a:bodyPr/>
          <a:lstStyle/>
          <a:p>
            <a:r>
              <a:rPr lang="en-US" sz="3200" dirty="0"/>
              <a:t>Office of Research Integrity and Protections (ORIP)</a:t>
            </a:r>
          </a:p>
          <a:p>
            <a:r>
              <a:rPr lang="en-US" sz="3200" dirty="0">
                <a:hlinkClick r:id="rId2"/>
              </a:rPr>
              <a:t>researchintegrity.syr.edu</a:t>
            </a:r>
            <a:endParaRPr lang="en-US" sz="3200" dirty="0"/>
          </a:p>
        </p:txBody>
      </p:sp>
    </p:spTree>
    <p:extLst>
      <p:ext uri="{BB962C8B-B14F-4D97-AF65-F5344CB8AC3E}">
        <p14:creationId xmlns:p14="http://schemas.microsoft.com/office/powerpoint/2010/main" val="315522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97874"/>
            <a:ext cx="10744200" cy="4487002"/>
          </a:xfrm>
        </p:spPr>
        <p:txBody>
          <a:bodyPr/>
          <a:lstStyle/>
          <a:p>
            <a:r>
              <a:rPr lang="en-US" sz="2800" dirty="0"/>
              <a:t>Expedited research may involve:</a:t>
            </a:r>
          </a:p>
          <a:p>
            <a:pPr marL="285750" indent="-285750">
              <a:buFont typeface="Arial" panose="020B0604020202020204" pitchFamily="34" charset="0"/>
              <a:buChar char="•"/>
            </a:pPr>
            <a:r>
              <a:rPr lang="en-US" sz="2400" dirty="0"/>
              <a:t>Research on individual or group characteristics or behaviors. </a:t>
            </a:r>
          </a:p>
          <a:p>
            <a:pPr marL="285750" indent="-285750">
              <a:buFont typeface="Arial" panose="020B0604020202020204" pitchFamily="34" charset="0"/>
              <a:buChar char="•"/>
            </a:pPr>
            <a:r>
              <a:rPr lang="en-US" sz="2400" dirty="0"/>
              <a:t>Research employing survey, interview, oral history, focus group, program evaluation, human factors evaluation, or quality assurance methodologies. </a:t>
            </a:r>
          </a:p>
          <a:p>
            <a:pPr marL="285750" indent="-285750">
              <a:buFont typeface="Arial" panose="020B0604020202020204" pitchFamily="34" charset="0"/>
              <a:buChar char="•"/>
            </a:pPr>
            <a:r>
              <a:rPr lang="en-US" sz="2400" dirty="0"/>
              <a:t>Collection of data through noninvasive procedures routinely employed in clinical practice (moderate exercise, blood pressure screening, muscular strength and flexibility testing, and body composition assessment).</a:t>
            </a:r>
          </a:p>
          <a:p>
            <a:pPr marL="285750" indent="-285750">
              <a:buFont typeface="Arial" panose="020B0604020202020204" pitchFamily="34" charset="0"/>
              <a:buChar char="•"/>
            </a:pPr>
            <a:r>
              <a:rPr lang="en-US" sz="2400" dirty="0"/>
              <a:t>Research studies that involve the interaction/intervention with legally restricted individuals does not qualify for expedited review.</a:t>
            </a:r>
          </a:p>
        </p:txBody>
      </p:sp>
    </p:spTree>
    <p:extLst>
      <p:ext uri="{BB962C8B-B14F-4D97-AF65-F5344CB8AC3E}">
        <p14:creationId xmlns:p14="http://schemas.microsoft.com/office/powerpoint/2010/main" val="250476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Full Board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2"/>
            <a:ext cx="10744200" cy="4504419"/>
          </a:xfrm>
        </p:spPr>
        <p:txBody>
          <a:bodyPr/>
          <a:lstStyle/>
          <a:p>
            <a:pPr marL="342900" indent="-342900">
              <a:lnSpc>
                <a:spcPct val="100000"/>
              </a:lnSpc>
              <a:buFont typeface="Arial" panose="020B0604020202020204" pitchFamily="34" charset="0"/>
              <a:buChar char="•"/>
            </a:pPr>
            <a:r>
              <a:rPr lang="en-US" sz="2200" dirty="0"/>
              <a:t>Full Board research involves greater than minimal risks to participants. Any research that exposes participants to harm or discomfort beyond the level encountered in their daily activities or if disclosure of the participants’ responses outside of the research could place them at risk of criminal or civil liability, be damaging to their social or financial standing, employability or reputation requires full board review. </a:t>
            </a:r>
          </a:p>
          <a:p>
            <a:pPr marL="342900" indent="-342900">
              <a:lnSpc>
                <a:spcPct val="100000"/>
              </a:lnSpc>
              <a:buFont typeface="Arial" panose="020B0604020202020204" pitchFamily="34" charset="0"/>
              <a:buChar char="•"/>
            </a:pPr>
            <a:r>
              <a:rPr lang="en-US" sz="2200" dirty="0"/>
              <a:t>Full Board applications must be reviewed at a convened IRB meeting with a majority of members present. There is a hard deadline. Applications must be received two weeks prior to the IRB meeting date. Allow a minimum of 8 weeks for the approval process. The IRB meets monthly but does not meet in July. The meeting schedule is on our </a:t>
            </a:r>
            <a:r>
              <a:rPr lang="en-US" sz="2200" dirty="0">
                <a:hlinkClick r:id="rId2"/>
              </a:rPr>
              <a:t>website</a:t>
            </a:r>
            <a:r>
              <a:rPr lang="en-US" sz="2200" dirty="0"/>
              <a:t>.</a:t>
            </a:r>
          </a:p>
          <a:p>
            <a:pPr marL="342900" indent="-342900">
              <a:lnSpc>
                <a:spcPct val="100000"/>
              </a:lnSpc>
              <a:buFont typeface="Arial" panose="020B0604020202020204" pitchFamily="34" charset="0"/>
              <a:buChar char="•"/>
            </a:pPr>
            <a:r>
              <a:rPr lang="en-US" sz="2200" dirty="0"/>
              <a:t>Full board applications are approved for up to 365 days from the date of review (unless the IRB determines more frequent review is necessary). </a:t>
            </a:r>
          </a:p>
          <a:p>
            <a:pPr marL="342900" indent="-342900">
              <a:lnSpc>
                <a:spcPct val="100000"/>
              </a:lnSpc>
              <a:buFont typeface="Arial" panose="020B0604020202020204" pitchFamily="34" charset="0"/>
              <a:buChar char="•"/>
            </a:pPr>
            <a:r>
              <a:rPr lang="en-US" sz="2200" dirty="0"/>
              <a:t>Annual continuing review at a convened meeting of the full board is required.</a:t>
            </a:r>
          </a:p>
          <a:p>
            <a:pPr marL="342900" indent="-342900">
              <a:lnSpc>
                <a:spcPct val="100000"/>
              </a:lnSpc>
              <a:buFont typeface="Arial" panose="020B0604020202020204" pitchFamily="34" charset="0"/>
              <a:buChar char="•"/>
            </a:pPr>
            <a:r>
              <a:rPr lang="en-US" sz="2200" dirty="0"/>
              <a:t>Full board studies are renewable for up to 7 years.</a:t>
            </a:r>
          </a:p>
        </p:txBody>
      </p:sp>
    </p:spTree>
    <p:extLst>
      <p:ext uri="{BB962C8B-B14F-4D97-AF65-F5344CB8AC3E}">
        <p14:creationId xmlns:p14="http://schemas.microsoft.com/office/powerpoint/2010/main" val="100628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B95C-C3E8-4C65-AC2D-5BB5CE3BE2C4}"/>
              </a:ext>
            </a:extLst>
          </p:cNvPr>
          <p:cNvSpPr>
            <a:spLocks noGrp="1"/>
          </p:cNvSpPr>
          <p:nvPr>
            <p:ph type="title"/>
          </p:nvPr>
        </p:nvSpPr>
        <p:spPr/>
        <p:txBody>
          <a:bodyPr/>
          <a:lstStyle/>
          <a:p>
            <a:r>
              <a:rPr lang="en-US" dirty="0"/>
              <a:t>Full Board Examples</a:t>
            </a:r>
          </a:p>
        </p:txBody>
      </p:sp>
      <p:sp>
        <p:nvSpPr>
          <p:cNvPr id="3" name="Content Placeholder 2">
            <a:extLst>
              <a:ext uri="{FF2B5EF4-FFF2-40B4-BE49-F238E27FC236}">
                <a16:creationId xmlns:a16="http://schemas.microsoft.com/office/drawing/2014/main" id="{E6F019FD-BC50-481C-9558-E55EA019DE59}"/>
              </a:ext>
            </a:extLst>
          </p:cNvPr>
          <p:cNvSpPr>
            <a:spLocks noGrp="1"/>
          </p:cNvSpPr>
          <p:nvPr>
            <p:ph idx="1"/>
          </p:nvPr>
        </p:nvSpPr>
        <p:spPr>
          <a:xfrm>
            <a:off x="723900" y="1463040"/>
            <a:ext cx="10744200" cy="4521836"/>
          </a:xfrm>
        </p:spPr>
        <p:txBody>
          <a:bodyPr/>
          <a:lstStyle/>
          <a:p>
            <a:pPr marL="0" indent="0">
              <a:spcAft>
                <a:spcPts val="600"/>
              </a:spcAft>
              <a:buNone/>
            </a:pPr>
            <a:r>
              <a:rPr lang="en-US" sz="2400" dirty="0"/>
              <a:t>Full Board Research Activities may involve:</a:t>
            </a:r>
          </a:p>
          <a:p>
            <a:pPr>
              <a:spcAft>
                <a:spcPts val="600"/>
              </a:spcAft>
            </a:pPr>
            <a:r>
              <a:rPr lang="en-US" sz="2400" dirty="0"/>
              <a:t>Potential illegal behavior</a:t>
            </a:r>
          </a:p>
          <a:p>
            <a:pPr lvl="1">
              <a:spcAft>
                <a:spcPts val="600"/>
              </a:spcAft>
            </a:pPr>
            <a:r>
              <a:rPr lang="en-US" sz="2400" dirty="0"/>
              <a:t>Underage drinking</a:t>
            </a:r>
          </a:p>
          <a:p>
            <a:pPr lvl="1">
              <a:spcAft>
                <a:spcPts val="600"/>
              </a:spcAft>
            </a:pPr>
            <a:r>
              <a:rPr lang="en-US" sz="2400" dirty="0"/>
              <a:t>Situations of abuse, harm, or neglect</a:t>
            </a:r>
          </a:p>
          <a:p>
            <a:pPr>
              <a:spcAft>
                <a:spcPts val="600"/>
              </a:spcAft>
            </a:pPr>
            <a:r>
              <a:rPr lang="en-US" sz="2400" dirty="0"/>
              <a:t>Sensitive topics that could be damaging to participants</a:t>
            </a:r>
          </a:p>
          <a:p>
            <a:pPr lvl="1">
              <a:spcAft>
                <a:spcPts val="600"/>
              </a:spcAft>
            </a:pPr>
            <a:r>
              <a:rPr lang="en-US" sz="2400" dirty="0"/>
              <a:t>Disclosure of medical status</a:t>
            </a:r>
          </a:p>
          <a:p>
            <a:pPr lvl="1">
              <a:spcAft>
                <a:spcPts val="600"/>
              </a:spcAft>
            </a:pPr>
            <a:r>
              <a:rPr lang="en-US" sz="2400"/>
              <a:t>Job </a:t>
            </a:r>
            <a:r>
              <a:rPr lang="en-US" sz="2400" dirty="0"/>
              <a:t>satisfaction</a:t>
            </a:r>
          </a:p>
          <a:p>
            <a:pPr>
              <a:spcAft>
                <a:spcPts val="600"/>
              </a:spcAft>
            </a:pPr>
            <a:r>
              <a:rPr lang="en-US" sz="2400" dirty="0"/>
              <a:t>Legally restricted participants </a:t>
            </a:r>
          </a:p>
          <a:p>
            <a:endParaRPr lang="en-US" sz="2400" dirty="0"/>
          </a:p>
        </p:txBody>
      </p:sp>
    </p:spTree>
    <p:extLst>
      <p:ext uri="{BB962C8B-B14F-4D97-AF65-F5344CB8AC3E}">
        <p14:creationId xmlns:p14="http://schemas.microsoft.com/office/powerpoint/2010/main" val="177067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Content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75954"/>
            <a:ext cx="10744200" cy="4608922"/>
          </a:xfrm>
        </p:spPr>
        <p:txBody>
          <a:bodyPr/>
          <a:lstStyle/>
          <a:p>
            <a:pPr marL="285750" indent="-285750">
              <a:lnSpc>
                <a:spcPct val="100000"/>
              </a:lnSpc>
              <a:buFont typeface="Arial" panose="020B0604020202020204" pitchFamily="34" charset="0"/>
              <a:buChar char="•"/>
            </a:pPr>
            <a:r>
              <a:rPr lang="en-US" sz="2000" dirty="0"/>
              <a:t>Purpose of Research (Rationale or research question) Provide a lay description of the proposed research and the hypothesis to be evaluated.</a:t>
            </a:r>
          </a:p>
          <a:p>
            <a:pPr marL="285750" indent="-285750">
              <a:lnSpc>
                <a:spcPct val="100000"/>
              </a:lnSpc>
              <a:buFont typeface="Arial" panose="020B0604020202020204" pitchFamily="34" charset="0"/>
              <a:buChar char="•"/>
            </a:pPr>
            <a:r>
              <a:rPr lang="en-US" sz="2000" dirty="0"/>
              <a:t>Approach/Method –Describe the methods that will be used to gather the data. Define what you will ask participants to do and provide copies of all research instruments.</a:t>
            </a:r>
          </a:p>
          <a:p>
            <a:pPr marL="285750" indent="-285750">
              <a:lnSpc>
                <a:spcPct val="100000"/>
              </a:lnSpc>
              <a:buFont typeface="Arial" panose="020B0604020202020204" pitchFamily="34" charset="0"/>
              <a:buChar char="•"/>
            </a:pPr>
            <a:r>
              <a:rPr lang="en-US" sz="2000" dirty="0"/>
              <a:t>The qualifications of the researchers listed in the protocol.</a:t>
            </a:r>
          </a:p>
          <a:p>
            <a:pPr marL="285750" indent="-285750">
              <a:lnSpc>
                <a:spcPct val="100000"/>
              </a:lnSpc>
              <a:buFont typeface="Arial" panose="020B0604020202020204" pitchFamily="34" charset="0"/>
              <a:buChar char="•"/>
            </a:pPr>
            <a:r>
              <a:rPr lang="en-US" sz="2000" dirty="0"/>
              <a:t>The characteristics of the participants-including any special populations. </a:t>
            </a:r>
          </a:p>
          <a:p>
            <a:pPr marL="285750" indent="-285750">
              <a:lnSpc>
                <a:spcPct val="100000"/>
              </a:lnSpc>
              <a:buFont typeface="Arial" panose="020B0604020202020204" pitchFamily="34" charset="0"/>
              <a:buChar char="•"/>
            </a:pPr>
            <a:r>
              <a:rPr lang="en-US" sz="2000" dirty="0"/>
              <a:t>Any possible participant risks-physical, psychological, financial, etc. and the procedures that will be used to mitigate the risks.</a:t>
            </a:r>
          </a:p>
          <a:p>
            <a:pPr marL="285750" indent="-285750">
              <a:lnSpc>
                <a:spcPct val="100000"/>
              </a:lnSpc>
              <a:buFont typeface="Arial" panose="020B0604020202020204" pitchFamily="34" charset="0"/>
              <a:buChar char="•"/>
            </a:pPr>
            <a:r>
              <a:rPr lang="en-US" sz="2000" dirty="0"/>
              <a:t>Any possible participant benefits and how those benefits outweigh the risks. </a:t>
            </a:r>
          </a:p>
          <a:p>
            <a:pPr marL="285750" indent="-285750">
              <a:lnSpc>
                <a:spcPct val="100000"/>
              </a:lnSpc>
              <a:buFont typeface="Arial" panose="020B0604020202020204" pitchFamily="34" charset="0"/>
              <a:buChar char="•"/>
            </a:pPr>
            <a:r>
              <a:rPr lang="en-US" sz="2000" dirty="0"/>
              <a:t>How participant privacy and confidentiality of collected data will be maintained.</a:t>
            </a:r>
          </a:p>
          <a:p>
            <a:pPr marL="285750" indent="-285750">
              <a:lnSpc>
                <a:spcPct val="100000"/>
              </a:lnSpc>
              <a:buFont typeface="Arial" panose="020B0604020202020204" pitchFamily="34" charset="0"/>
              <a:buChar char="•"/>
            </a:pPr>
            <a:r>
              <a:rPr lang="en-US" sz="2000" dirty="0"/>
              <a:t>How participants will be recruited (learn about participation in the research) and copies of all recruitment tools.</a:t>
            </a:r>
          </a:p>
          <a:p>
            <a:pPr marL="285750" indent="-285750">
              <a:lnSpc>
                <a:spcPct val="100000"/>
              </a:lnSpc>
              <a:buFont typeface="Arial" panose="020B0604020202020204" pitchFamily="34" charset="0"/>
              <a:buChar char="•"/>
            </a:pPr>
            <a:r>
              <a:rPr lang="en-US" sz="2000" dirty="0"/>
              <a:t>The type of informed consent that will be obtained and copies of all consent documents.</a:t>
            </a:r>
          </a:p>
        </p:txBody>
      </p:sp>
    </p:spTree>
    <p:extLst>
      <p:ext uri="{BB962C8B-B14F-4D97-AF65-F5344CB8AC3E}">
        <p14:creationId xmlns:p14="http://schemas.microsoft.com/office/powerpoint/2010/main" val="196862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Information </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698171"/>
            <a:ext cx="10744200" cy="4286705"/>
          </a:xfrm>
        </p:spPr>
        <p:txBody>
          <a:bodyPr/>
          <a:lstStyle/>
          <a:p>
            <a:r>
              <a:rPr lang="en-US" sz="2400" dirty="0"/>
              <a:t>Student researchers cannot be Principal Investigators on Human Subjects research projects that require IRB review and oversight at SU. It is the policy of the SU IRB that the Principal Investigator be a member of the SU faculty at one of the following positions/levels: Assistant, Associate, Full Professor; Academic, Research, or Professor-of Practice, Department Dean/Chair; or Administrative Staff with the position of Director of higher.</a:t>
            </a:r>
          </a:p>
          <a:p>
            <a:endParaRPr lang="en-US" sz="2400" dirty="0"/>
          </a:p>
          <a:p>
            <a:r>
              <a:rPr lang="en-US" sz="2400" b="1" dirty="0"/>
              <a:t>All applications should be completed under the guidance of the student’s faculty advisor and reviewed by the faculty advisor prior to submission.</a:t>
            </a:r>
          </a:p>
        </p:txBody>
      </p:sp>
    </p:spTree>
    <p:extLst>
      <p:ext uri="{BB962C8B-B14F-4D97-AF65-F5344CB8AC3E}">
        <p14:creationId xmlns:p14="http://schemas.microsoft.com/office/powerpoint/2010/main" val="420045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Consent/Assent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a:lnSpc>
                <a:spcPct val="110000"/>
              </a:lnSpc>
              <a:spcAft>
                <a:spcPts val="1800"/>
              </a:spcAft>
            </a:pPr>
            <a:r>
              <a:rPr lang="en-US" sz="2400" dirty="0"/>
              <a:t>Consent is required for </a:t>
            </a:r>
            <a:r>
              <a:rPr lang="en-US" sz="2400" b="1" u="sng" dirty="0"/>
              <a:t>all</a:t>
            </a:r>
            <a:r>
              <a:rPr lang="en-US" sz="2400" dirty="0"/>
              <a:t> human subject participants 18 years of age or older. </a:t>
            </a:r>
          </a:p>
          <a:p>
            <a:pPr>
              <a:lnSpc>
                <a:spcPct val="110000"/>
              </a:lnSpc>
              <a:spcAft>
                <a:spcPts val="1800"/>
              </a:spcAft>
            </a:pPr>
            <a:r>
              <a:rPr lang="en-US" sz="2400" dirty="0"/>
              <a:t>Assent is required for </a:t>
            </a:r>
            <a:r>
              <a:rPr lang="en-US" sz="2400" b="1" u="sng" dirty="0"/>
              <a:t>all</a:t>
            </a:r>
            <a:r>
              <a:rPr lang="en-US" sz="2400" dirty="0"/>
              <a:t> human subject participants who are minors (17 years of age or younger) or those considered impaired in their decision making ability. </a:t>
            </a:r>
          </a:p>
          <a:p>
            <a:pPr>
              <a:lnSpc>
                <a:spcPct val="110000"/>
              </a:lnSpc>
              <a:spcAft>
                <a:spcPts val="1800"/>
              </a:spcAft>
            </a:pPr>
            <a:r>
              <a:rPr lang="en-US" sz="2400" dirty="0"/>
              <a:t>Although you may request a waiver of the documentation of written consent/assent, i.e. electronic or oral consent/assent, you must obtain consent/assent from </a:t>
            </a:r>
            <a:r>
              <a:rPr lang="en-US" sz="2400" b="1" u="sng" dirty="0"/>
              <a:t>all</a:t>
            </a:r>
            <a:r>
              <a:rPr lang="en-US" sz="2400" dirty="0"/>
              <a:t> participants who will engage in your study. </a:t>
            </a:r>
          </a:p>
        </p:txBody>
      </p:sp>
    </p:spTree>
    <p:extLst>
      <p:ext uri="{BB962C8B-B14F-4D97-AF65-F5344CB8AC3E}">
        <p14:creationId xmlns:p14="http://schemas.microsoft.com/office/powerpoint/2010/main" val="300847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84663"/>
            <a:ext cx="10744200" cy="4600213"/>
          </a:xfrm>
        </p:spPr>
        <p:txBody>
          <a:bodyPr/>
          <a:lstStyle/>
          <a:p>
            <a:pPr>
              <a:lnSpc>
                <a:spcPct val="110000"/>
              </a:lnSpc>
              <a:spcBef>
                <a:spcPts val="1200"/>
              </a:spcBef>
              <a:spcAft>
                <a:spcPts val="1200"/>
              </a:spcAft>
            </a:pPr>
            <a:r>
              <a:rPr lang="en-US" sz="2400" dirty="0"/>
              <a:t>Informed consent is a voluntary agreement to participate in research. </a:t>
            </a:r>
          </a:p>
          <a:p>
            <a:pPr>
              <a:lnSpc>
                <a:spcPct val="110000"/>
              </a:lnSpc>
              <a:spcBef>
                <a:spcPts val="1200"/>
              </a:spcBef>
              <a:spcAft>
                <a:spcPts val="1200"/>
              </a:spcAft>
            </a:pPr>
            <a:r>
              <a:rPr lang="en-US" sz="2400" dirty="0"/>
              <a:t>It is not simply a document, but it is a process. The consent process is dialogue between the researcher and the participant that includes a clear description of the study’s purpose, duration, procedures, potential risks, and benefits. Circumstances should provide the prospective participant or the legally authorized representative the opportunity to ask questions and allow sufficient time to consider whether they wish to participate. </a:t>
            </a:r>
          </a:p>
          <a:p>
            <a:pPr>
              <a:lnSpc>
                <a:spcPct val="110000"/>
              </a:lnSpc>
              <a:spcBef>
                <a:spcPts val="1200"/>
              </a:spcBef>
              <a:spcAft>
                <a:spcPts val="1200"/>
              </a:spcAft>
            </a:pPr>
            <a:r>
              <a:rPr lang="en-US" sz="2400" dirty="0"/>
              <a:t>Because consent is an on-going process, participants should understand that participation is voluntary, and they have the right to withdraw from the study at any time - not just at the time of initial consent.</a:t>
            </a:r>
          </a:p>
        </p:txBody>
      </p:sp>
    </p:spTree>
    <p:extLst>
      <p:ext uri="{BB962C8B-B14F-4D97-AF65-F5344CB8AC3E}">
        <p14:creationId xmlns:p14="http://schemas.microsoft.com/office/powerpoint/2010/main" val="321178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Requirements of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4"/>
            <a:ext cx="10744200" cy="4547962"/>
          </a:xfrm>
        </p:spPr>
        <p:txBody>
          <a:bodyPr/>
          <a:lstStyle/>
          <a:p>
            <a:r>
              <a:rPr lang="en-US" sz="1900" dirty="0"/>
              <a:t>General requirements for Written, Oral and/or Electronic Consent must be presented in the following order:</a:t>
            </a:r>
          </a:p>
          <a:p>
            <a:pPr marL="574675" lvl="1" indent="-342900">
              <a:spcAft>
                <a:spcPts val="0"/>
              </a:spcAft>
              <a:buFont typeface="+mj-lt"/>
              <a:buAutoNum type="arabicPeriod"/>
            </a:pPr>
            <a:r>
              <a:rPr lang="en-US" sz="2000" dirty="0"/>
              <a:t>An introduction of the researchers so participants understand who is involved in the study.</a:t>
            </a:r>
          </a:p>
          <a:p>
            <a:pPr marL="574675" lvl="1" indent="-342900">
              <a:spcAft>
                <a:spcPts val="0"/>
              </a:spcAft>
              <a:buFont typeface="+mj-lt"/>
              <a:buAutoNum type="arabicPeriod"/>
            </a:pPr>
            <a:r>
              <a:rPr lang="en-US" sz="2000" dirty="0"/>
              <a:t>A concise and focused description of the purpose for the research (using language at a reading/comprehension level of the targeted population. </a:t>
            </a:r>
          </a:p>
          <a:p>
            <a:pPr marL="574675" lvl="1" indent="-342900">
              <a:spcAft>
                <a:spcPts val="0"/>
              </a:spcAft>
              <a:buFont typeface="+mj-lt"/>
              <a:buAutoNum type="arabicPeriod"/>
            </a:pPr>
            <a:r>
              <a:rPr lang="en-US" sz="2000" dirty="0"/>
              <a:t>Information regarding the procedures. </a:t>
            </a:r>
          </a:p>
          <a:p>
            <a:pPr marL="806450" lvl="2" indent="-342900">
              <a:spcAft>
                <a:spcPts val="0"/>
              </a:spcAft>
              <a:buFont typeface="Arial" panose="020B0604020202020204" pitchFamily="34" charset="0"/>
              <a:buChar char="•"/>
            </a:pPr>
            <a:r>
              <a:rPr lang="en-US" sz="1700" dirty="0"/>
              <a:t>Descriptions of all research activities, including their purpose and duration.</a:t>
            </a:r>
          </a:p>
          <a:p>
            <a:pPr marL="806450" lvl="2" indent="-342900">
              <a:spcAft>
                <a:spcPts val="0"/>
              </a:spcAft>
              <a:buFont typeface="Arial" panose="020B0604020202020204" pitchFamily="34" charset="0"/>
              <a:buChar char="•"/>
            </a:pPr>
            <a:r>
              <a:rPr lang="en-US" sz="1700" dirty="0"/>
              <a:t>Descriptions of the types of measures you will use, including an explanation as to who will administer them. </a:t>
            </a:r>
          </a:p>
          <a:p>
            <a:pPr marL="574675" lvl="1" indent="-342900">
              <a:spcAft>
                <a:spcPts val="0"/>
              </a:spcAft>
              <a:buFont typeface="+mj-lt"/>
              <a:buAutoNum type="arabicPeriod"/>
            </a:pPr>
            <a:r>
              <a:rPr lang="en-US" sz="2000" dirty="0"/>
              <a:t>A description of any possible risks and/or discomforts associated with participation and how the risks will be mitigated.</a:t>
            </a:r>
          </a:p>
          <a:p>
            <a:pPr marL="574675" lvl="1" indent="-342900">
              <a:spcAft>
                <a:spcPts val="0"/>
              </a:spcAft>
              <a:buFont typeface="+mj-lt"/>
              <a:buAutoNum type="arabicPeriod"/>
            </a:pPr>
            <a:r>
              <a:rPr lang="en-US" sz="2000" dirty="0"/>
              <a:t>A description of any possible benefits associated with participation.</a:t>
            </a:r>
          </a:p>
          <a:p>
            <a:pPr marL="574675" lvl="1" indent="-342900">
              <a:spcAft>
                <a:spcPts val="0"/>
              </a:spcAft>
              <a:buFont typeface="+mj-lt"/>
              <a:buAutoNum type="arabicPeriod"/>
            </a:pPr>
            <a:r>
              <a:rPr lang="en-US" sz="2000" dirty="0"/>
              <a:t>A description of how the privacy interests of the participant will be protected. </a:t>
            </a:r>
          </a:p>
          <a:p>
            <a:pPr marL="574675" lvl="1" indent="-342900">
              <a:spcAft>
                <a:spcPts val="0"/>
              </a:spcAft>
              <a:buFont typeface="+mj-lt"/>
              <a:buAutoNum type="arabicPeriod"/>
            </a:pPr>
            <a:r>
              <a:rPr lang="en-US" sz="2000" dirty="0"/>
              <a:t>A description of how the confidentiality of the data will be maintained.</a:t>
            </a:r>
          </a:p>
          <a:p>
            <a:pPr marL="574675" lvl="1" indent="-342900">
              <a:spcAft>
                <a:spcPts val="0"/>
              </a:spcAft>
              <a:buFont typeface="+mj-lt"/>
              <a:buAutoNum type="arabicPeriod"/>
            </a:pPr>
            <a:r>
              <a:rPr lang="en-US" sz="2000" dirty="0"/>
              <a:t>A description of participant rights including a statement that participation is voluntary.</a:t>
            </a:r>
          </a:p>
          <a:p>
            <a:pPr marL="574675" lvl="1" indent="-342900">
              <a:spcAft>
                <a:spcPts val="0"/>
              </a:spcAft>
              <a:buFont typeface="+mj-lt"/>
              <a:buAutoNum type="arabicPeriod"/>
            </a:pPr>
            <a:r>
              <a:rPr lang="en-US" sz="2000" dirty="0"/>
              <a:t>An explanation of who to contact for answers to pertinent questions.</a:t>
            </a:r>
            <a:endParaRPr lang="en-US" sz="2800" dirty="0"/>
          </a:p>
          <a:p>
            <a:endParaRPr lang="en-US" dirty="0"/>
          </a:p>
        </p:txBody>
      </p:sp>
    </p:spTree>
    <p:extLst>
      <p:ext uri="{BB962C8B-B14F-4D97-AF65-F5344CB8AC3E}">
        <p14:creationId xmlns:p14="http://schemas.microsoft.com/office/powerpoint/2010/main" val="185782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Additional Requirements for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15291"/>
            <a:ext cx="10744200" cy="4666933"/>
          </a:xfrm>
        </p:spPr>
        <p:txBody>
          <a:bodyPr/>
          <a:lstStyle/>
          <a:p>
            <a:pPr>
              <a:lnSpc>
                <a:spcPct val="100000"/>
              </a:lnSpc>
            </a:pPr>
            <a:r>
              <a:rPr lang="en-US" sz="2200" dirty="0"/>
              <a:t>Additional Requirements for Written, Oral and/or Electronic Consent that should only be included when they are applicable:</a:t>
            </a:r>
          </a:p>
          <a:p>
            <a:pPr marL="517525" lvl="1" indent="-285750">
              <a:lnSpc>
                <a:spcPct val="100000"/>
              </a:lnSpc>
              <a:spcAft>
                <a:spcPts val="0"/>
              </a:spcAft>
              <a:buFont typeface="Arial" panose="020B0604020202020204" pitchFamily="34" charset="0"/>
              <a:buChar char="•"/>
            </a:pPr>
            <a:r>
              <a:rPr lang="en-US" sz="1900" dirty="0"/>
              <a:t>A description of any alternatives to participation.</a:t>
            </a:r>
          </a:p>
          <a:p>
            <a:pPr marL="517525" lvl="1" indent="-285750">
              <a:lnSpc>
                <a:spcPct val="100000"/>
              </a:lnSpc>
              <a:spcAft>
                <a:spcPts val="0"/>
              </a:spcAft>
              <a:buFont typeface="Arial" panose="020B0604020202020204" pitchFamily="34" charset="0"/>
              <a:buChar char="•"/>
            </a:pPr>
            <a:r>
              <a:rPr lang="en-US" sz="1900" dirty="0"/>
              <a:t>A description of any medium of recording (photographs, audio, video, film) which includes the purpose for the recording, how they will be used, who will have access to them, and the disposition of them when the study is complete.</a:t>
            </a:r>
          </a:p>
          <a:p>
            <a:pPr marL="517525" lvl="1" indent="-285750">
              <a:lnSpc>
                <a:spcPct val="100000"/>
              </a:lnSpc>
              <a:spcAft>
                <a:spcPts val="0"/>
              </a:spcAft>
              <a:buFont typeface="Arial" panose="020B0604020202020204" pitchFamily="34" charset="0"/>
              <a:buChar char="•"/>
            </a:pPr>
            <a:r>
              <a:rPr lang="en-US" sz="1900" dirty="0"/>
              <a:t>A description of whether compensation will be offered which includes the method of compensation, how it will be awarded, and how it will be pro-rated if a participant withdraws prior to completion.</a:t>
            </a:r>
          </a:p>
          <a:p>
            <a:pPr marL="517525" lvl="1" indent="-285750">
              <a:lnSpc>
                <a:spcPct val="100000"/>
              </a:lnSpc>
              <a:spcAft>
                <a:spcPts val="0"/>
              </a:spcAft>
              <a:buFont typeface="Arial" panose="020B0604020202020204" pitchFamily="34" charset="0"/>
              <a:buChar char="•"/>
            </a:pPr>
            <a:r>
              <a:rPr lang="en-US" sz="1900" dirty="0"/>
              <a:t>Information regarding situations of abuse, abuse or harm and a description of if/when mandated reporting is indicated.</a:t>
            </a:r>
          </a:p>
          <a:p>
            <a:pPr marL="517525" lvl="1" indent="-285750">
              <a:lnSpc>
                <a:spcPct val="100000"/>
              </a:lnSpc>
              <a:spcAft>
                <a:spcPts val="0"/>
              </a:spcAft>
              <a:buFont typeface="Arial" panose="020B0604020202020204" pitchFamily="34" charset="0"/>
              <a:buChar char="•"/>
            </a:pPr>
            <a:r>
              <a:rPr lang="en-US" sz="1900" dirty="0"/>
              <a:t>Information regarding legal subpoena.</a:t>
            </a:r>
          </a:p>
          <a:p>
            <a:pPr marL="517525" lvl="1" indent="-285750">
              <a:lnSpc>
                <a:spcPct val="100000"/>
              </a:lnSpc>
              <a:spcAft>
                <a:spcPts val="0"/>
              </a:spcAft>
              <a:buFont typeface="Arial" panose="020B0604020202020204" pitchFamily="34" charset="0"/>
              <a:buChar char="•"/>
            </a:pPr>
            <a:r>
              <a:rPr lang="en-US" sz="1900" dirty="0"/>
              <a:t>Information regarding Certificates of Confidentiality.</a:t>
            </a:r>
          </a:p>
          <a:p>
            <a:pPr marL="517525" lvl="1" indent="-285750">
              <a:lnSpc>
                <a:spcPct val="100000"/>
              </a:lnSpc>
              <a:spcAft>
                <a:spcPts val="0"/>
              </a:spcAft>
              <a:buFont typeface="Arial" panose="020B0604020202020204" pitchFamily="34" charset="0"/>
              <a:buChar char="•"/>
            </a:pPr>
            <a:r>
              <a:rPr lang="en-US" sz="1900" dirty="0"/>
              <a:t>Information about whether relevant research results will be returned to the participants.</a:t>
            </a:r>
          </a:p>
          <a:p>
            <a:pPr marL="517525" lvl="1" indent="-285750">
              <a:lnSpc>
                <a:spcPct val="100000"/>
              </a:lnSpc>
              <a:spcAft>
                <a:spcPts val="0"/>
              </a:spcAft>
              <a:buFont typeface="Arial" panose="020B0604020202020204" pitchFamily="34" charset="0"/>
              <a:buChar char="•"/>
            </a:pPr>
            <a:r>
              <a:rPr lang="en-US" sz="1900" dirty="0"/>
              <a:t>Information about possible commercial profit.</a:t>
            </a:r>
          </a:p>
          <a:p>
            <a:pPr marL="517525" lvl="1" indent="-285750">
              <a:lnSpc>
                <a:spcPct val="100000"/>
              </a:lnSpc>
              <a:spcAft>
                <a:spcPts val="0"/>
              </a:spcAft>
              <a:buFont typeface="Arial" panose="020B0604020202020204" pitchFamily="34" charset="0"/>
              <a:buChar char="•"/>
            </a:pPr>
            <a:r>
              <a:rPr lang="en-US" sz="1900" dirty="0"/>
              <a:t>Information about whether research activities will include whole genome sequencing.</a:t>
            </a:r>
          </a:p>
        </p:txBody>
      </p:sp>
    </p:spTree>
    <p:extLst>
      <p:ext uri="{BB962C8B-B14F-4D97-AF65-F5344CB8AC3E}">
        <p14:creationId xmlns:p14="http://schemas.microsoft.com/office/powerpoint/2010/main" val="95788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Consent Form Guidance</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28206"/>
            <a:ext cx="10744200" cy="4556670"/>
          </a:xfrm>
        </p:spPr>
        <p:txBody>
          <a:bodyPr/>
          <a:lstStyle/>
          <a:p>
            <a:pPr>
              <a:lnSpc>
                <a:spcPct val="100000"/>
              </a:lnSpc>
              <a:spcBef>
                <a:spcPts val="600"/>
              </a:spcBef>
              <a:spcAft>
                <a:spcPts val="1200"/>
              </a:spcAft>
            </a:pPr>
            <a:r>
              <a:rPr lang="en-US" sz="2400" dirty="0"/>
              <a:t>For all Expedited and Full Board research applications please use the consent form templates on our website. </a:t>
            </a:r>
          </a:p>
          <a:p>
            <a:pPr>
              <a:lnSpc>
                <a:spcPct val="100000"/>
              </a:lnSpc>
              <a:spcBef>
                <a:spcPts val="600"/>
              </a:spcBef>
              <a:spcAft>
                <a:spcPts val="1200"/>
              </a:spcAft>
            </a:pPr>
            <a:r>
              <a:rPr lang="en-US" sz="2400" dirty="0"/>
              <a:t>You are not required to use the headers provided in the template; however, it is imperative that the information presented in the consent form strictly adhere to the order in which it is presented in the template in order to be compliant with current federal regulations.</a:t>
            </a:r>
          </a:p>
          <a:p>
            <a:pPr>
              <a:lnSpc>
                <a:spcPct val="100000"/>
              </a:lnSpc>
              <a:spcBef>
                <a:spcPts val="600"/>
              </a:spcBef>
              <a:spcAft>
                <a:spcPts val="1200"/>
              </a:spcAft>
            </a:pPr>
            <a:r>
              <a:rPr lang="en-US" sz="2400" dirty="0"/>
              <a:t>A consent form template for Exempt research applications and an assent form template are also available on our website.  </a:t>
            </a:r>
          </a:p>
          <a:p>
            <a:pPr>
              <a:lnSpc>
                <a:spcPct val="100000"/>
              </a:lnSpc>
              <a:spcBef>
                <a:spcPts val="600"/>
              </a:spcBef>
              <a:spcAft>
                <a:spcPts val="1200"/>
              </a:spcAft>
            </a:pPr>
            <a:r>
              <a:rPr lang="en-US" sz="2400" dirty="0">
                <a:hlinkClick r:id="rId2"/>
              </a:rPr>
              <a:t>https://researchintegrity.syr.edu/human-research/forms/</a:t>
            </a:r>
            <a:endParaRPr lang="en-US" sz="2400" dirty="0"/>
          </a:p>
        </p:txBody>
      </p:sp>
    </p:spTree>
    <p:extLst>
      <p:ext uri="{BB962C8B-B14F-4D97-AF65-F5344CB8AC3E}">
        <p14:creationId xmlns:p14="http://schemas.microsoft.com/office/powerpoint/2010/main" val="38105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What is the Institutional Review Board?</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Institutional Review Board (IRB) is a committee designated to protect human participants engaged in research conducted at Syracuse University. The SU IRB is comprised of nine members from relevant and diverse academic disciplines and two non-affiliated community members. </a:t>
            </a:r>
          </a:p>
          <a:p>
            <a:endParaRPr lang="en-US" sz="2800" dirty="0"/>
          </a:p>
        </p:txBody>
      </p:sp>
    </p:spTree>
    <p:extLst>
      <p:ext uri="{BB962C8B-B14F-4D97-AF65-F5344CB8AC3E}">
        <p14:creationId xmlns:p14="http://schemas.microsoft.com/office/powerpoint/2010/main" val="5380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Complete IRB Application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r>
              <a:rPr lang="en-US" sz="2800" dirty="0"/>
              <a:t>In order to prevent additional delays in the review process a complete IRB application must include:</a:t>
            </a:r>
          </a:p>
          <a:p>
            <a:pPr marL="517525" lvl="1" indent="-285750">
              <a:lnSpc>
                <a:spcPct val="100000"/>
              </a:lnSpc>
              <a:buFont typeface="Arial" panose="020B0604020202020204" pitchFamily="34" charset="0"/>
              <a:buChar char="•"/>
            </a:pPr>
            <a:r>
              <a:rPr lang="en-US" sz="2400" dirty="0"/>
              <a:t>The </a:t>
            </a:r>
            <a:r>
              <a:rPr lang="en-US" sz="2400" u="sng" dirty="0"/>
              <a:t>finalized</a:t>
            </a:r>
            <a:r>
              <a:rPr lang="en-US" sz="2400" dirty="0"/>
              <a:t> versions of all research instruments-questionnaires/surveys/interview guide questions/focus group topics, etc.</a:t>
            </a:r>
          </a:p>
          <a:p>
            <a:pPr marL="517525" lvl="1" indent="-285750">
              <a:lnSpc>
                <a:spcPct val="100000"/>
              </a:lnSpc>
              <a:buFont typeface="Arial" panose="020B0604020202020204" pitchFamily="34" charset="0"/>
              <a:buChar char="•"/>
            </a:pPr>
            <a:r>
              <a:rPr lang="en-US" sz="2400" dirty="0"/>
              <a:t>All recruitment tools, scripts for direct-face-to-face/telephone/announcements, Internet/social media posts, advertisements, flyers, emails, letters, etc. </a:t>
            </a:r>
          </a:p>
          <a:p>
            <a:pPr marL="517525" lvl="1" indent="-285750">
              <a:lnSpc>
                <a:spcPct val="100000"/>
              </a:lnSpc>
              <a:buFont typeface="Arial" panose="020B0604020202020204" pitchFamily="34" charset="0"/>
              <a:buChar char="•"/>
            </a:pPr>
            <a:r>
              <a:rPr lang="en-US" sz="2400" dirty="0"/>
              <a:t>All informed consent/assent documents as appropriate.</a:t>
            </a:r>
          </a:p>
          <a:p>
            <a:pPr marL="517525" lvl="1" indent="-285750">
              <a:lnSpc>
                <a:spcPct val="100000"/>
              </a:lnSpc>
              <a:buFont typeface="Arial" panose="020B0604020202020204" pitchFamily="34" charset="0"/>
              <a:buChar char="•"/>
            </a:pPr>
            <a:r>
              <a:rPr lang="en-US" sz="2400" dirty="0"/>
              <a:t>Any additional forms that may be required, letters of cooperation, international research, research conducted in schools, children, prisoners, genetic research, etc.</a:t>
            </a:r>
          </a:p>
        </p:txBody>
      </p:sp>
    </p:spTree>
    <p:extLst>
      <p:ext uri="{BB962C8B-B14F-4D97-AF65-F5344CB8AC3E}">
        <p14:creationId xmlns:p14="http://schemas.microsoft.com/office/powerpoint/2010/main" val="427882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Outcomes of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pPr>
              <a:lnSpc>
                <a:spcPct val="100000"/>
              </a:lnSpc>
            </a:pPr>
            <a:r>
              <a:rPr lang="en-US" sz="2800" dirty="0"/>
              <a:t>Once your application has been submitted and reviewed, the IRB can:</a:t>
            </a:r>
          </a:p>
          <a:p>
            <a:pPr marL="517525" lvl="1" indent="-285750">
              <a:lnSpc>
                <a:spcPct val="100000"/>
              </a:lnSpc>
              <a:buFont typeface="Arial" panose="020B0604020202020204" pitchFamily="34" charset="0"/>
              <a:buChar char="•"/>
            </a:pPr>
            <a:r>
              <a:rPr lang="en-US" sz="2400" dirty="0"/>
              <a:t>Approve</a:t>
            </a:r>
          </a:p>
          <a:p>
            <a:pPr marL="517525" lvl="1" indent="-285750">
              <a:lnSpc>
                <a:spcPct val="100000"/>
              </a:lnSpc>
              <a:buFont typeface="Arial" panose="020B0604020202020204" pitchFamily="34" charset="0"/>
              <a:buChar char="•"/>
            </a:pPr>
            <a:r>
              <a:rPr lang="en-US" sz="2400" dirty="0"/>
              <a:t>Request modifications or additional information </a:t>
            </a:r>
          </a:p>
          <a:p>
            <a:pPr marL="517525" lvl="1" indent="-285750">
              <a:lnSpc>
                <a:spcPct val="100000"/>
              </a:lnSpc>
              <a:buFont typeface="Arial" panose="020B0604020202020204" pitchFamily="34" charset="0"/>
              <a:buChar char="•"/>
            </a:pPr>
            <a:r>
              <a:rPr lang="en-US" sz="2400" dirty="0"/>
              <a:t>Disapprove</a:t>
            </a:r>
          </a:p>
          <a:p>
            <a:pPr marL="517525" lvl="1" indent="-285750">
              <a:lnSpc>
                <a:spcPct val="100000"/>
              </a:lnSpc>
              <a:buFont typeface="Arial" panose="020B0604020202020204" pitchFamily="34" charset="0"/>
              <a:buChar char="•"/>
            </a:pPr>
            <a:r>
              <a:rPr lang="en-US" sz="2400" dirty="0"/>
              <a:t>Defer approval due to lack of essential information related to participant risk, methods, privacy and/or confidentiality</a:t>
            </a:r>
          </a:p>
          <a:p>
            <a:pPr marL="517525" lvl="1" indent="-285750">
              <a:lnSpc>
                <a:spcPct val="100000"/>
              </a:lnSpc>
              <a:buFont typeface="Arial" panose="020B0604020202020204" pitchFamily="34" charset="0"/>
              <a:buChar char="•"/>
            </a:pPr>
            <a:r>
              <a:rPr lang="en-US" sz="2400" dirty="0"/>
              <a:t>Re-categorize the research as Exempt, Expedited, or Full Board</a:t>
            </a:r>
          </a:p>
        </p:txBody>
      </p:sp>
    </p:spTree>
    <p:extLst>
      <p:ext uri="{BB962C8B-B14F-4D97-AF65-F5344CB8AC3E}">
        <p14:creationId xmlns:p14="http://schemas.microsoft.com/office/powerpoint/2010/main" val="305743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Student Projects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Student projects involving human participants that are conducted </a:t>
            </a:r>
            <a:r>
              <a:rPr lang="en-US" sz="2400" b="1" i="1" u="sng" dirty="0"/>
              <a:t>solely</a:t>
            </a:r>
            <a:r>
              <a:rPr lang="en-US" sz="2400" dirty="0"/>
              <a:t> to fulfill course requirements do not require IRB review.</a:t>
            </a:r>
          </a:p>
          <a:p>
            <a:pPr>
              <a:lnSpc>
                <a:spcPct val="100000"/>
              </a:lnSpc>
              <a:spcBef>
                <a:spcPts val="600"/>
              </a:spcBef>
              <a:spcAft>
                <a:spcPts val="1200"/>
              </a:spcAft>
            </a:pPr>
            <a:r>
              <a:rPr lang="en-US" sz="2400" b="1" u="sng" dirty="0"/>
              <a:t>However, if data will be shared beyond  the classroom/course assignment </a:t>
            </a:r>
            <a:r>
              <a:rPr lang="en-US" sz="2400" b="1" i="1" u="sng" dirty="0"/>
              <a:t>(e.g. in any type of publication-including web publication, for presentation at academic conferences/workshops, in thesis/dissertation, etc.) </a:t>
            </a:r>
            <a:r>
              <a:rPr lang="en-US" sz="2400" b="1" u="sng" dirty="0"/>
              <a:t>the project must receive IRB approval prior to initiation.</a:t>
            </a:r>
          </a:p>
          <a:p>
            <a:pPr>
              <a:lnSpc>
                <a:spcPct val="100000"/>
              </a:lnSpc>
              <a:spcBef>
                <a:spcPts val="600"/>
              </a:spcBef>
              <a:spcAft>
                <a:spcPts val="1200"/>
              </a:spcAft>
            </a:pPr>
            <a:r>
              <a:rPr lang="en-US" sz="2400" dirty="0"/>
              <a:t>All Capstone, SOURCE, Honor’s, Master’s or doctoral theses, or other projects involving human participants that will lead to generalizable knowledge in some manner </a:t>
            </a:r>
            <a:r>
              <a:rPr lang="en-US" sz="2400" b="1" u="sng" dirty="0"/>
              <a:t>must</a:t>
            </a:r>
            <a:r>
              <a:rPr lang="en-US" sz="2400" dirty="0"/>
              <a:t> be submitted for IRB review.</a:t>
            </a:r>
          </a:p>
        </p:txBody>
      </p:sp>
    </p:spTree>
    <p:extLst>
      <p:ext uri="{BB962C8B-B14F-4D97-AF65-F5344CB8AC3E}">
        <p14:creationId xmlns:p14="http://schemas.microsoft.com/office/powerpoint/2010/main" val="21338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Collaborative Institutional Training Initiative  (CITI) Education and Required Training</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sz="2400" dirty="0"/>
              <a:t>CITI Training is required for all Expedited and Full Board Applications.</a:t>
            </a:r>
          </a:p>
          <a:p>
            <a:pPr marL="285750" indent="-285750">
              <a:lnSpc>
                <a:spcPct val="100000"/>
              </a:lnSpc>
              <a:buFont typeface="Arial" panose="020B0604020202020204" pitchFamily="34" charset="0"/>
              <a:buChar char="•"/>
            </a:pPr>
            <a:r>
              <a:rPr lang="en-US" sz="2400" dirty="0"/>
              <a:t>All persons listed in the protocol application that will have direct contact with participants and/or identifiable human participant data are required to complete the CITI training appropriate to their role in the research. </a:t>
            </a:r>
          </a:p>
          <a:p>
            <a:pPr marL="285750" indent="-285750">
              <a:lnSpc>
                <a:spcPct val="100000"/>
              </a:lnSpc>
              <a:buFont typeface="Arial" panose="020B0604020202020204" pitchFamily="34" charset="0"/>
              <a:buChar char="•"/>
            </a:pPr>
            <a:r>
              <a:rPr lang="en-US" sz="2400" dirty="0"/>
              <a:t>No Expedited or Full Board studies will be approved until CITI training requirements are satisfied.</a:t>
            </a:r>
          </a:p>
          <a:p>
            <a:pPr>
              <a:lnSpc>
                <a:spcPct val="100000"/>
              </a:lnSpc>
            </a:pPr>
            <a:r>
              <a:rPr lang="en-US" sz="2400" dirty="0"/>
              <a:t>CITI training guidance is provided on our website. </a:t>
            </a:r>
          </a:p>
          <a:p>
            <a:pPr>
              <a:lnSpc>
                <a:spcPct val="100000"/>
              </a:lnSpc>
            </a:pPr>
            <a:r>
              <a:rPr lang="en-US" sz="2400" dirty="0">
                <a:hlinkClick r:id="rId2"/>
              </a:rPr>
              <a:t>https://researchintegrity.syr.edu/human-research/education-and-required-training/</a:t>
            </a:r>
            <a:r>
              <a:rPr lang="en-US" sz="2400" dirty="0"/>
              <a:t> </a:t>
            </a:r>
          </a:p>
        </p:txBody>
      </p:sp>
    </p:spTree>
    <p:extLst>
      <p:ext uri="{BB962C8B-B14F-4D97-AF65-F5344CB8AC3E}">
        <p14:creationId xmlns:p14="http://schemas.microsoft.com/office/powerpoint/2010/main" val="71846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Amendments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After your research study is approved by the IRB, it is only approved for what is included in the application the IRB reviewed and authorized. This includes all research instruments, research staff, recruitment materials, consent/assent forms, research sites, and any other changes however minor (i.e.-change in title).</a:t>
            </a:r>
          </a:p>
          <a:p>
            <a:pPr>
              <a:lnSpc>
                <a:spcPct val="100000"/>
              </a:lnSpc>
              <a:spcBef>
                <a:spcPts val="600"/>
              </a:spcBef>
              <a:spcAft>
                <a:spcPts val="1200"/>
              </a:spcAft>
            </a:pPr>
            <a:r>
              <a:rPr lang="en-US" sz="2400" dirty="0"/>
              <a:t>Amendments are required whenever any changes are made to the materials in the original approved protocol.</a:t>
            </a:r>
          </a:p>
          <a:p>
            <a:pPr>
              <a:lnSpc>
                <a:spcPct val="100000"/>
              </a:lnSpc>
              <a:spcBef>
                <a:spcPts val="600"/>
              </a:spcBef>
              <a:spcAft>
                <a:spcPts val="1200"/>
              </a:spcAft>
            </a:pPr>
            <a:r>
              <a:rPr lang="en-US" sz="2400" dirty="0"/>
              <a:t>Changes to the protocol, no matter how minor, cannot be implemented prior to IRB review and formal approval of the changes.</a:t>
            </a:r>
          </a:p>
          <a:p>
            <a:pPr>
              <a:lnSpc>
                <a:spcPct val="100000"/>
              </a:lnSpc>
              <a:spcBef>
                <a:spcPts val="600"/>
              </a:spcBef>
              <a:spcAft>
                <a:spcPts val="1200"/>
              </a:spcAft>
              <a:tabLst>
                <a:tab pos="461963" algn="l"/>
              </a:tabLst>
            </a:pPr>
            <a:r>
              <a:rPr lang="en-US" sz="2400" dirty="0"/>
              <a:t>	- </a:t>
            </a:r>
            <a:r>
              <a:rPr lang="en-US" sz="2400" i="1" dirty="0"/>
              <a:t>Exception</a:t>
            </a:r>
            <a:r>
              <a:rPr lang="en-US" sz="2400" dirty="0"/>
              <a:t>: if the change is essential to protect human participants from harm</a:t>
            </a:r>
          </a:p>
        </p:txBody>
      </p:sp>
    </p:spTree>
    <p:extLst>
      <p:ext uri="{BB962C8B-B14F-4D97-AF65-F5344CB8AC3E}">
        <p14:creationId xmlns:p14="http://schemas.microsoft.com/office/powerpoint/2010/main" val="159416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When can I begin conducting my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93371"/>
            <a:ext cx="10744200" cy="4591505"/>
          </a:xfrm>
        </p:spPr>
        <p:txBody>
          <a:bodyPr/>
          <a:lstStyle/>
          <a:p>
            <a:pPr marL="285750" indent="-285750">
              <a:lnSpc>
                <a:spcPct val="100000"/>
              </a:lnSpc>
              <a:buFont typeface="Arial" panose="020B0604020202020204" pitchFamily="34" charset="0"/>
              <a:buChar char="•"/>
            </a:pPr>
            <a:r>
              <a:rPr lang="en-US" sz="2400" dirty="0"/>
              <a:t>No aspect of your human participant research can be conducted until your application has been submitted, reviewed and you receive formal notification from the IRB of Exempt authorization or Expedited or Full Board approval.</a:t>
            </a:r>
          </a:p>
          <a:p>
            <a:pPr marL="285750" indent="-285750">
              <a:lnSpc>
                <a:spcPct val="100000"/>
              </a:lnSpc>
              <a:buFont typeface="Arial" panose="020B0604020202020204" pitchFamily="34" charset="0"/>
              <a:buChar char="•"/>
            </a:pPr>
            <a:r>
              <a:rPr lang="en-US" sz="2400" dirty="0"/>
              <a:t>This includes recruitment, scheduling appointments for interviews and or conducting interviews, the dissemination of any questionnaires/surveys, data collection, and/or data analysis.</a:t>
            </a:r>
          </a:p>
          <a:p>
            <a:pPr marL="285750" indent="-285750">
              <a:lnSpc>
                <a:spcPct val="100000"/>
              </a:lnSpc>
              <a:buFont typeface="Arial" panose="020B0604020202020204" pitchFamily="34" charset="0"/>
              <a:buChar char="•"/>
            </a:pPr>
            <a:r>
              <a:rPr lang="en-US" sz="2400" dirty="0"/>
              <a:t>The IRB review process can take up to two months dependent upon due diligence on the part of the researchers in responding to the IRB when modifications/revisions are required. Because of this, researchers should consider the timeline of the planned research when submitting an IRB application for review. </a:t>
            </a:r>
          </a:p>
        </p:txBody>
      </p:sp>
    </p:spTree>
    <p:extLst>
      <p:ext uri="{BB962C8B-B14F-4D97-AF65-F5344CB8AC3E}">
        <p14:creationId xmlns:p14="http://schemas.microsoft.com/office/powerpoint/2010/main" val="310701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Guidance and Contact Information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Please contact the IRB office for guidance regarding IRB policies and procedures. </a:t>
            </a:r>
          </a:p>
          <a:p>
            <a:pPr>
              <a:lnSpc>
                <a:spcPct val="100000"/>
              </a:lnSpc>
            </a:pPr>
            <a:endParaRPr lang="en-US" sz="2400" dirty="0"/>
          </a:p>
          <a:p>
            <a:pPr lvl="2">
              <a:lnSpc>
                <a:spcPct val="100000"/>
              </a:lnSpc>
            </a:pPr>
            <a:r>
              <a:rPr lang="en-US" sz="2400" dirty="0"/>
              <a:t>The Office of Research Integrity and Protections </a:t>
            </a:r>
          </a:p>
          <a:p>
            <a:pPr lvl="2">
              <a:lnSpc>
                <a:spcPct val="100000"/>
              </a:lnSpc>
            </a:pPr>
            <a:r>
              <a:rPr lang="en-US" sz="2400" dirty="0"/>
              <a:t>230 Lyman Hall</a:t>
            </a:r>
          </a:p>
          <a:p>
            <a:pPr lvl="2">
              <a:lnSpc>
                <a:spcPct val="100000"/>
              </a:lnSpc>
            </a:pPr>
            <a:r>
              <a:rPr lang="en-US" sz="2400" dirty="0"/>
              <a:t>Phone Number: 315-443-3013</a:t>
            </a:r>
          </a:p>
          <a:p>
            <a:pPr lvl="2">
              <a:lnSpc>
                <a:spcPct val="100000"/>
              </a:lnSpc>
            </a:pPr>
            <a:r>
              <a:rPr lang="en-US" sz="2400" dirty="0"/>
              <a:t>Email: </a:t>
            </a:r>
            <a:r>
              <a:rPr lang="en-US" sz="2400" dirty="0">
                <a:hlinkClick r:id="rId2"/>
              </a:rPr>
              <a:t>orip@syr.edu </a:t>
            </a:r>
            <a:endParaRPr lang="en-US" sz="2400" dirty="0"/>
          </a:p>
          <a:p>
            <a:pPr lvl="2">
              <a:lnSpc>
                <a:spcPct val="100000"/>
              </a:lnSpc>
            </a:pPr>
            <a:r>
              <a:rPr lang="en-US" sz="2400" dirty="0"/>
              <a:t>Web: </a:t>
            </a:r>
            <a:r>
              <a:rPr lang="en-US" sz="2400" dirty="0">
                <a:hlinkClick r:id="rId3"/>
              </a:rPr>
              <a:t>http://researchintegrity.syr.edu</a:t>
            </a:r>
            <a:endParaRPr lang="en-US" sz="2400" dirty="0"/>
          </a:p>
        </p:txBody>
      </p:sp>
    </p:spTree>
    <p:extLst>
      <p:ext uri="{BB962C8B-B14F-4D97-AF65-F5344CB8AC3E}">
        <p14:creationId xmlns:p14="http://schemas.microsoft.com/office/powerpoint/2010/main" val="297311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Bold Statement ">
            <a:extLst>
              <a:ext uri="{FF2B5EF4-FFF2-40B4-BE49-F238E27FC236}">
                <a16:creationId xmlns:a16="http://schemas.microsoft.com/office/drawing/2014/main" id="{21237435-953A-4505-9D14-0A87E332A164}"/>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92819614-089E-4393-9B63-07AD702B127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5912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Closing Text">
            <a:extLst>
              <a:ext uri="{FF2B5EF4-FFF2-40B4-BE49-F238E27FC236}">
                <a16:creationId xmlns:a16="http://schemas.microsoft.com/office/drawing/2014/main" id="{625F7FAC-86A0-41C7-9607-E71097F77EA2}"/>
              </a:ext>
            </a:extLst>
          </p:cNvPr>
          <p:cNvSpPr>
            <a:spLocks noGrp="1"/>
          </p:cNvSpPr>
          <p:nvPr>
            <p:ph type="ctrTitle"/>
          </p:nvPr>
        </p:nvSpPr>
        <p:spPr>
          <a:xfrm>
            <a:off x="730250" y="1761425"/>
            <a:ext cx="5730875" cy="1208198"/>
          </a:xfrm>
        </p:spPr>
        <p:txBody>
          <a:bodyPr/>
          <a:lstStyle/>
          <a:p>
            <a:r>
              <a:rPr lang="en-US" dirty="0"/>
              <a:t>Thank You</a:t>
            </a:r>
            <a:endParaRPr lang="en-US" dirty="0">
              <a:solidFill>
                <a:schemeClr val="bg2"/>
              </a:solidFill>
            </a:endParaRPr>
          </a:p>
        </p:txBody>
      </p:sp>
      <p:sp>
        <p:nvSpPr>
          <p:cNvPr id="3" name="Subtitle" descr="Name and Contact Details">
            <a:extLst>
              <a:ext uri="{FF2B5EF4-FFF2-40B4-BE49-F238E27FC236}">
                <a16:creationId xmlns:a16="http://schemas.microsoft.com/office/drawing/2014/main" id="{4A3C4446-1A64-4734-8FDB-B8FC521F3D02}"/>
              </a:ext>
            </a:extLst>
          </p:cNvPr>
          <p:cNvSpPr>
            <a:spLocks noGrp="1"/>
          </p:cNvSpPr>
          <p:nvPr>
            <p:ph type="subTitle" idx="1"/>
          </p:nvPr>
        </p:nvSpPr>
        <p:spPr>
          <a:xfrm>
            <a:off x="730250" y="3648891"/>
            <a:ext cx="8058149" cy="2897188"/>
          </a:xfrm>
        </p:spPr>
        <p:txBody>
          <a:bodyPr numCol="2"/>
          <a:lstStyle/>
          <a:p>
            <a:r>
              <a:rPr lang="en-US" sz="1600" b="1" dirty="0"/>
              <a:t>Duncan Brown, Vice President for Research</a:t>
            </a:r>
          </a:p>
          <a:p>
            <a:endParaRPr lang="en-US" sz="1600" b="1" dirty="0"/>
          </a:p>
          <a:p>
            <a:r>
              <a:rPr lang="en-US" sz="1600" b="1" dirty="0"/>
              <a:t>Office of Research Integrity and Protections   </a:t>
            </a:r>
          </a:p>
          <a:p>
            <a:r>
              <a:rPr lang="en-US" sz="1600" b="1" dirty="0"/>
              <a:t>  Tracy Cromp, Director</a:t>
            </a:r>
          </a:p>
          <a:p>
            <a:r>
              <a:rPr lang="en-US" sz="1600" b="1" dirty="0"/>
              <a:t>  Christopher Diederich, Assistant Director</a:t>
            </a:r>
          </a:p>
          <a:p>
            <a:r>
              <a:rPr lang="en-US" sz="1600" b="1" dirty="0"/>
              <a:t>  Ronnette Powell, IRB Manager</a:t>
            </a:r>
          </a:p>
          <a:p>
            <a:r>
              <a:rPr lang="en-US" sz="1600" b="1" dirty="0"/>
              <a:t>  </a:t>
            </a:r>
          </a:p>
          <a:p>
            <a:r>
              <a:rPr lang="en-US" sz="1600" b="1" dirty="0"/>
              <a:t>  230 Lyman Hall</a:t>
            </a:r>
          </a:p>
          <a:p>
            <a:r>
              <a:rPr lang="en-US" sz="1600" b="1" dirty="0"/>
              <a:t>  315-443-3013</a:t>
            </a:r>
          </a:p>
          <a:p>
            <a:r>
              <a:rPr lang="en-US" sz="1600" b="1" dirty="0"/>
              <a:t>  orip@syr.edu</a:t>
            </a:r>
          </a:p>
          <a:p>
            <a:r>
              <a:rPr lang="en-US" sz="1600" dirty="0"/>
              <a:t>  researchintegrity.syr.edu</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6632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Research Oversight and Protections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IRB is responsible for the review and oversight of ALL research involving human participants at Syracuse University to ensure compliance with the Code for Federal Regulations, the basic ethical principles outlined in The Belmont Report, University policies, and state and local laws.</a:t>
            </a:r>
          </a:p>
        </p:txBody>
      </p:sp>
    </p:spTree>
    <p:extLst>
      <p:ext uri="{BB962C8B-B14F-4D97-AF65-F5344CB8AC3E}">
        <p14:creationId xmlns:p14="http://schemas.microsoft.com/office/powerpoint/2010/main" val="48965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05523E38-23F6-4E58-8613-AEEA72D22149}"/>
              </a:ext>
            </a:extLst>
          </p:cNvPr>
          <p:cNvSpPr>
            <a:spLocks noGrp="1"/>
          </p:cNvSpPr>
          <p:nvPr>
            <p:ph type="title"/>
          </p:nvPr>
        </p:nvSpPr>
        <p:spPr>
          <a:xfrm>
            <a:off x="723900" y="344842"/>
            <a:ext cx="10744200" cy="373380"/>
          </a:xfrm>
        </p:spPr>
        <p:txBody>
          <a:bodyPr/>
          <a:lstStyle/>
          <a:p>
            <a:r>
              <a:rPr lang="en-US" dirty="0"/>
              <a:t>The Belmont Report Basic Ethical Principles Federal Policy for the Protection of Human Participants </a:t>
            </a:r>
            <a:br>
              <a:rPr lang="en-US" dirty="0"/>
            </a:br>
            <a:r>
              <a:rPr lang="en-US" sz="2800" dirty="0"/>
              <a:t>Common Rule 45 CFR 46 (Part A)</a:t>
            </a:r>
            <a:endParaRPr lang="en-US" dirty="0"/>
          </a:p>
        </p:txBody>
      </p:sp>
      <p:sp>
        <p:nvSpPr>
          <p:cNvPr id="3" name="Content Placeholder" descr="Bullet List">
            <a:extLst>
              <a:ext uri="{FF2B5EF4-FFF2-40B4-BE49-F238E27FC236}">
                <a16:creationId xmlns:a16="http://schemas.microsoft.com/office/drawing/2014/main" id="{67CCE011-47CC-47FD-AAC7-DD458A8819B0}"/>
              </a:ext>
            </a:extLst>
          </p:cNvPr>
          <p:cNvSpPr>
            <a:spLocks noGrp="1"/>
          </p:cNvSpPr>
          <p:nvPr>
            <p:ph idx="1"/>
          </p:nvPr>
        </p:nvSpPr>
        <p:spPr>
          <a:xfrm>
            <a:off x="723900" y="1837733"/>
            <a:ext cx="10744200" cy="4068762"/>
          </a:xfrm>
        </p:spPr>
        <p:txBody>
          <a:bodyPr/>
          <a:lstStyle/>
          <a:p>
            <a:pPr marL="0" indent="0">
              <a:buNone/>
            </a:pPr>
            <a:r>
              <a:rPr lang="en-US" sz="2200" b="1" dirty="0"/>
              <a:t>The Belmont Report Basic Ethical Principles</a:t>
            </a:r>
          </a:p>
          <a:p>
            <a:pPr marL="582612" lvl="1" indent="-342900">
              <a:spcAft>
                <a:spcPts val="0"/>
              </a:spcAft>
              <a:buFont typeface="+mj-lt"/>
              <a:buAutoNum type="arabicPeriod"/>
            </a:pPr>
            <a:r>
              <a:rPr lang="en-US" sz="2200" dirty="0"/>
              <a:t>Respect for Persons - Informed Consent-the autonomy in the decision to participate</a:t>
            </a:r>
          </a:p>
          <a:p>
            <a:pPr marL="582612" lvl="1" indent="-342900">
              <a:spcAft>
                <a:spcPts val="0"/>
              </a:spcAft>
              <a:buFont typeface="+mj-lt"/>
              <a:buAutoNum type="arabicPeriod"/>
            </a:pPr>
            <a:r>
              <a:rPr lang="en-US" sz="2200" dirty="0"/>
              <a:t>Beneficence – (1) do not harm and (2) maximize possible benefits and minimize possible harms.</a:t>
            </a:r>
          </a:p>
          <a:p>
            <a:pPr marL="582612" lvl="1" indent="-342900">
              <a:spcAft>
                <a:spcPts val="600"/>
              </a:spcAft>
              <a:buFont typeface="+mj-lt"/>
              <a:buAutoNum type="arabicPeriod"/>
            </a:pPr>
            <a:r>
              <a:rPr lang="en-US" sz="2200" dirty="0"/>
              <a:t>Justice – fair and equitable procedures and outcomes in the selection of participants. </a:t>
            </a:r>
          </a:p>
          <a:p>
            <a:pPr marL="0" indent="0">
              <a:spcAft>
                <a:spcPts val="600"/>
              </a:spcAft>
              <a:buNone/>
            </a:pPr>
            <a:r>
              <a:rPr lang="en-US" sz="2200" b="1" dirty="0"/>
              <a:t>The Common Rule defines:</a:t>
            </a:r>
          </a:p>
          <a:p>
            <a:pPr lvl="1">
              <a:spcAft>
                <a:spcPts val="0"/>
              </a:spcAft>
            </a:pPr>
            <a:r>
              <a:rPr lang="en-US" sz="2200" dirty="0"/>
              <a:t>The roles and responsibilities of the IRB</a:t>
            </a:r>
          </a:p>
          <a:p>
            <a:pPr lvl="1">
              <a:spcAft>
                <a:spcPts val="0"/>
              </a:spcAft>
            </a:pPr>
            <a:r>
              <a:rPr lang="en-US" sz="2200" dirty="0"/>
              <a:t>The definition of research</a:t>
            </a:r>
          </a:p>
          <a:p>
            <a:pPr lvl="1">
              <a:spcAft>
                <a:spcPts val="0"/>
              </a:spcAft>
            </a:pPr>
            <a:r>
              <a:rPr lang="en-US" sz="2200" dirty="0"/>
              <a:t>Categories for review of research</a:t>
            </a:r>
          </a:p>
          <a:p>
            <a:pPr lvl="1">
              <a:spcAft>
                <a:spcPts val="0"/>
              </a:spcAft>
            </a:pPr>
            <a:r>
              <a:rPr lang="en-US" sz="2200" dirty="0"/>
              <a:t>Criteria for IRB review/approval of research</a:t>
            </a:r>
          </a:p>
          <a:p>
            <a:pPr lvl="1">
              <a:spcAft>
                <a:spcPts val="0"/>
              </a:spcAft>
            </a:pPr>
            <a:r>
              <a:rPr lang="en-US" sz="2200" dirty="0"/>
              <a:t>General requirements for informed consent</a:t>
            </a:r>
          </a:p>
        </p:txBody>
      </p:sp>
    </p:spTree>
    <p:extLst>
      <p:ext uri="{BB962C8B-B14F-4D97-AF65-F5344CB8AC3E}">
        <p14:creationId xmlns:p14="http://schemas.microsoft.com/office/powerpoint/2010/main" val="113158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Definition of Human Participant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84960"/>
            <a:ext cx="10744200" cy="4399916"/>
          </a:xfrm>
        </p:spPr>
        <p:txBody>
          <a:bodyPr/>
          <a:lstStyle/>
          <a:p>
            <a:pPr>
              <a:lnSpc>
                <a:spcPct val="110000"/>
              </a:lnSpc>
            </a:pPr>
            <a:r>
              <a:rPr lang="en-US" sz="2000" dirty="0"/>
              <a:t>Human Participant Research is defined as a systematic investigation, including research development, testing and evaluation, designed to develop or contribute to generalizable knowledge that includes interaction or intervention with a living individual about whom private/identifiable information is obtained, used, studied, and or analyzed.</a:t>
            </a:r>
          </a:p>
          <a:p>
            <a:pPr marL="574675" lvl="1" indent="-342900">
              <a:buFont typeface="Arial" panose="020B0604020202020204" pitchFamily="34" charset="0"/>
              <a:buChar char="•"/>
            </a:pPr>
            <a:r>
              <a:rPr lang="en-US" sz="2000" dirty="0"/>
              <a:t>Do you have a research question/hypothesis related to the data collection?</a:t>
            </a:r>
          </a:p>
          <a:p>
            <a:pPr marL="574675" lvl="1" indent="-342900">
              <a:buFont typeface="Arial" panose="020B0604020202020204" pitchFamily="34" charset="0"/>
              <a:buChar char="•"/>
            </a:pPr>
            <a:r>
              <a:rPr lang="en-US" sz="2000" dirty="0"/>
              <a:t>Do you intend to draw conclusions as a result of the data collection?</a:t>
            </a:r>
          </a:p>
          <a:p>
            <a:pPr marL="574675" lvl="1" indent="-342900">
              <a:buFont typeface="Arial" panose="020B0604020202020204" pitchFamily="34" charset="0"/>
              <a:buChar char="•"/>
            </a:pPr>
            <a:r>
              <a:rPr lang="en-US" sz="2000" dirty="0"/>
              <a:t>Are the results intended to be generalized? Will it inform in the body of knowledge already in existence, be published, shared at a conference/workshop, etc.?</a:t>
            </a:r>
          </a:p>
          <a:p>
            <a:pPr>
              <a:lnSpc>
                <a:spcPct val="110000"/>
              </a:lnSpc>
            </a:pPr>
            <a:r>
              <a:rPr lang="en-US" sz="2000" dirty="0"/>
              <a:t>If your research meets this definition, IRB review and oversight is required, and you must submit an IRB application for review. The application you submit is dependent upon the category of your research.</a:t>
            </a:r>
          </a:p>
        </p:txBody>
      </p:sp>
    </p:spTree>
    <p:extLst>
      <p:ext uri="{BB962C8B-B14F-4D97-AF65-F5344CB8AC3E}">
        <p14:creationId xmlns:p14="http://schemas.microsoft.com/office/powerpoint/2010/main" val="211502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Categories of IRB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There are three categories of IRB Review</a:t>
            </a:r>
          </a:p>
          <a:p>
            <a:pPr marL="517525" lvl="1" indent="-285750">
              <a:buFont typeface="Arial" panose="020B0604020202020204" pitchFamily="34" charset="0"/>
              <a:buChar char="•"/>
            </a:pPr>
            <a:r>
              <a:rPr lang="en-US" sz="2800" dirty="0"/>
              <a:t>Exempt</a:t>
            </a:r>
          </a:p>
          <a:p>
            <a:pPr marL="517525" lvl="1" indent="-285750">
              <a:buFont typeface="Arial" panose="020B0604020202020204" pitchFamily="34" charset="0"/>
              <a:buChar char="•"/>
            </a:pPr>
            <a:r>
              <a:rPr lang="en-US" sz="2800" dirty="0"/>
              <a:t>Expedited</a:t>
            </a:r>
          </a:p>
          <a:p>
            <a:pPr marL="517525" lvl="1" indent="-285750">
              <a:buFont typeface="Arial" panose="020B0604020202020204" pitchFamily="34" charset="0"/>
              <a:buChar char="•"/>
            </a:pPr>
            <a:r>
              <a:rPr lang="en-US" sz="2800" dirty="0"/>
              <a:t>Full Board</a:t>
            </a:r>
          </a:p>
          <a:p>
            <a:r>
              <a:rPr lang="en-US" sz="2800" dirty="0"/>
              <a:t>The category of research is determined by the level of risk to the participant.</a:t>
            </a:r>
          </a:p>
        </p:txBody>
      </p:sp>
    </p:spTree>
    <p:extLst>
      <p:ext uri="{BB962C8B-B14F-4D97-AF65-F5344CB8AC3E}">
        <p14:creationId xmlns:p14="http://schemas.microsoft.com/office/powerpoint/2010/main" val="37239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Exempt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0457"/>
            <a:ext cx="10744200" cy="4504419"/>
          </a:xfrm>
        </p:spPr>
        <p:txBody>
          <a:bodyPr/>
          <a:lstStyle/>
          <a:p>
            <a:pPr marL="342900" indent="-342900">
              <a:lnSpc>
                <a:spcPct val="100000"/>
              </a:lnSpc>
              <a:spcBef>
                <a:spcPts val="600"/>
              </a:spcBef>
              <a:buFont typeface="Arial" panose="020B0604020202020204" pitchFamily="34" charset="0"/>
              <a:buChar char="•"/>
            </a:pPr>
            <a:r>
              <a:rPr lang="en-US" sz="2400" dirty="0"/>
              <a:t>Exempt research studies present the lowest level of risk to participants and must meet one or more of the 8 categories defined by the federal regulations. </a:t>
            </a:r>
          </a:p>
          <a:p>
            <a:pPr marL="342900" indent="-342900">
              <a:lnSpc>
                <a:spcPct val="100000"/>
              </a:lnSpc>
              <a:spcBef>
                <a:spcPts val="600"/>
              </a:spcBef>
              <a:buFont typeface="Arial" panose="020B0604020202020204" pitchFamily="34" charset="0"/>
              <a:buChar char="•"/>
            </a:pPr>
            <a:r>
              <a:rPr lang="en-US" sz="2400" dirty="0"/>
              <a:t>Exempt applications are reviewed by the ORIP Director, Tracy Cromp and ORIP Assistant Director, Christopher Diederich.</a:t>
            </a:r>
          </a:p>
          <a:p>
            <a:pPr marL="342900" indent="-342900">
              <a:lnSpc>
                <a:spcPct val="100000"/>
              </a:lnSpc>
              <a:spcBef>
                <a:spcPts val="600"/>
              </a:spcBef>
              <a:buFont typeface="Arial" panose="020B0604020202020204" pitchFamily="34" charset="0"/>
              <a:buChar char="•"/>
            </a:pPr>
            <a:r>
              <a:rPr lang="en-US" sz="2400" dirty="0"/>
              <a:t>Turn around time for review is approximately 7-10 business days from the date of receipt.</a:t>
            </a:r>
          </a:p>
          <a:p>
            <a:pPr marL="342900" indent="-342900">
              <a:lnSpc>
                <a:spcPct val="100000"/>
              </a:lnSpc>
              <a:spcBef>
                <a:spcPts val="600"/>
              </a:spcBef>
              <a:buFont typeface="Arial" panose="020B0604020202020204" pitchFamily="34" charset="0"/>
              <a:buChar char="•"/>
            </a:pPr>
            <a:r>
              <a:rPr lang="en-US" sz="2400" dirty="0"/>
              <a:t>There are no deadlines for exempt applications. Allow a minimum of 4-6 weeks for the review to approval process.</a:t>
            </a:r>
          </a:p>
          <a:p>
            <a:pPr marL="342900" indent="-342900">
              <a:lnSpc>
                <a:spcPct val="100000"/>
              </a:lnSpc>
              <a:spcBef>
                <a:spcPts val="600"/>
              </a:spcBef>
              <a:buFont typeface="Arial" panose="020B0604020202020204" pitchFamily="34" charset="0"/>
              <a:buChar char="•"/>
            </a:pPr>
            <a:r>
              <a:rPr lang="en-US" sz="2400" dirty="0"/>
              <a:t>Exempt studies are authorized for a period of 5 years. </a:t>
            </a:r>
          </a:p>
          <a:p>
            <a:pPr marL="342900" indent="-342900">
              <a:lnSpc>
                <a:spcPct val="100000"/>
              </a:lnSpc>
              <a:spcBef>
                <a:spcPts val="600"/>
              </a:spcBef>
              <a:buFont typeface="Arial" panose="020B0604020202020204" pitchFamily="34" charset="0"/>
              <a:buChar char="•"/>
            </a:pPr>
            <a:r>
              <a:rPr lang="en-US" sz="2400" dirty="0"/>
              <a:t>Exemption must be determined by the IRB, not the investigator.</a:t>
            </a:r>
          </a:p>
        </p:txBody>
      </p:sp>
    </p:spTree>
    <p:extLst>
      <p:ext uri="{BB962C8B-B14F-4D97-AF65-F5344CB8AC3E}">
        <p14:creationId xmlns:p14="http://schemas.microsoft.com/office/powerpoint/2010/main" val="27251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a:xfrm>
            <a:off x="723900" y="475472"/>
            <a:ext cx="10744200" cy="373380"/>
          </a:xfrm>
        </p:spPr>
        <p:txBody>
          <a:bodyPr/>
          <a:lstStyle/>
          <a:p>
            <a:r>
              <a:rPr lang="en-US" dirty="0"/>
              <a:t>Exempt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124539"/>
            <a:ext cx="10744200" cy="4608922"/>
          </a:xfrm>
        </p:spPr>
        <p:txBody>
          <a:bodyPr/>
          <a:lstStyle/>
          <a:p>
            <a:r>
              <a:rPr lang="en-US" sz="2400" dirty="0"/>
              <a:t>Exempt research may involve:</a:t>
            </a:r>
          </a:p>
          <a:p>
            <a:pPr marL="517525" lvl="1" indent="-285750">
              <a:spcAft>
                <a:spcPts val="0"/>
              </a:spcAft>
              <a:buFont typeface="Arial" panose="020B0604020202020204" pitchFamily="34" charset="0"/>
              <a:buChar char="•"/>
            </a:pPr>
            <a:r>
              <a:rPr lang="en-US" dirty="0"/>
              <a:t>Anonymous surveys. </a:t>
            </a:r>
          </a:p>
          <a:p>
            <a:pPr marL="517525" lvl="1" indent="-285750">
              <a:spcAft>
                <a:spcPts val="0"/>
              </a:spcAft>
              <a:buFont typeface="Arial" panose="020B0604020202020204" pitchFamily="34" charset="0"/>
              <a:buChar char="•"/>
            </a:pPr>
            <a:r>
              <a:rPr lang="en-US" dirty="0"/>
              <a:t>Identifiable surveys or interviews-if the data is recorded in such a manner that the identity of the participant cannot be readily ascertained or if disclosure of their responses outside the research would not reasonably place them at risk.</a:t>
            </a:r>
          </a:p>
          <a:p>
            <a:pPr marL="517525" lvl="1" indent="-285750">
              <a:spcAft>
                <a:spcPts val="0"/>
              </a:spcAft>
              <a:buFont typeface="Arial" panose="020B0604020202020204" pitchFamily="34" charset="0"/>
              <a:buChar char="•"/>
            </a:pPr>
            <a:r>
              <a:rPr lang="en-US" dirty="0"/>
              <a:t>Research on regular/special educational instructional strategies that do not interfere with students’ ability to learn required content or adversely affect the assessment of those providing instruction.</a:t>
            </a:r>
          </a:p>
          <a:p>
            <a:pPr marL="517525" lvl="1" indent="-285750">
              <a:spcAft>
                <a:spcPts val="0"/>
              </a:spcAft>
              <a:buFont typeface="Arial" panose="020B0604020202020204" pitchFamily="34" charset="0"/>
              <a:buChar char="•"/>
            </a:pPr>
            <a:r>
              <a:rPr lang="en-US" dirty="0"/>
              <a:t>Secondary research involving the use of identifiable information that is publicly available or is recorded in such a manner that the identity of the participant cannot be ascertained.</a:t>
            </a:r>
          </a:p>
          <a:p>
            <a:pPr marL="517525" lvl="1" indent="-285750">
              <a:spcAft>
                <a:spcPts val="0"/>
              </a:spcAft>
              <a:buFont typeface="Arial" panose="020B0604020202020204" pitchFamily="34" charset="0"/>
              <a:buChar char="•"/>
            </a:pPr>
            <a:r>
              <a:rPr lang="en-US" dirty="0"/>
              <a:t>Passive observation of public behaviors without the collection of identifiers.</a:t>
            </a:r>
          </a:p>
          <a:p>
            <a:pPr marL="517525" lvl="1" indent="-285750">
              <a:spcAft>
                <a:spcPts val="0"/>
              </a:spcAft>
              <a:buFont typeface="Arial" panose="020B0604020202020204" pitchFamily="34" charset="0"/>
              <a:buChar char="•"/>
            </a:pPr>
            <a:r>
              <a:rPr lang="en-US" dirty="0"/>
              <a:t>Low risk/non-sensitive research involving deception ONLY if the participant is informed they will be misled regarding the purpose of the research prior to engagement. A debriefing script must be provided at the end of the study explaining the true purpose of the research and participants must have the option to withdraw their data.</a:t>
            </a:r>
          </a:p>
          <a:p>
            <a:pPr marL="517525" lvl="1" indent="-285750">
              <a:spcAft>
                <a:spcPts val="0"/>
              </a:spcAft>
              <a:buFont typeface="Arial" panose="020B0604020202020204" pitchFamily="34" charset="0"/>
              <a:buChar char="•"/>
            </a:pPr>
            <a:r>
              <a:rPr lang="en-US" dirty="0"/>
              <a:t>Research that involves the interaction/intervention with children/minors, </a:t>
            </a:r>
            <a:r>
              <a:rPr lang="en-US" dirty="0" err="1"/>
              <a:t>decisionally</a:t>
            </a:r>
            <a:r>
              <a:rPr lang="en-US" dirty="0"/>
              <a:t>-impaired individuals, and legally restricted individuals does not qualify for exemption.</a:t>
            </a:r>
          </a:p>
        </p:txBody>
      </p:sp>
    </p:spTree>
    <p:extLst>
      <p:ext uri="{BB962C8B-B14F-4D97-AF65-F5344CB8AC3E}">
        <p14:creationId xmlns:p14="http://schemas.microsoft.com/office/powerpoint/2010/main" val="339097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23932"/>
            <a:ext cx="10744200" cy="4068762"/>
          </a:xfrm>
        </p:spPr>
        <p:txBody>
          <a:bodyPr/>
          <a:lstStyle/>
          <a:p>
            <a:pPr marL="342900" indent="-342900">
              <a:lnSpc>
                <a:spcPct val="110000"/>
              </a:lnSpc>
              <a:spcAft>
                <a:spcPts val="1200"/>
              </a:spcAft>
              <a:buFont typeface="Arial" panose="020B0604020202020204" pitchFamily="34" charset="0"/>
              <a:buChar char="•"/>
            </a:pPr>
            <a:r>
              <a:rPr lang="en-US" sz="2400" dirty="0"/>
              <a:t>Expedited research studies present minimal risks to human participants - no greater harm or discomfort than those encountered in daily activities - and must meet one of the 9 categories defined by the federal regulations.</a:t>
            </a:r>
          </a:p>
          <a:p>
            <a:pPr marL="342900" indent="-342900">
              <a:lnSpc>
                <a:spcPct val="110000"/>
              </a:lnSpc>
              <a:spcAft>
                <a:spcPts val="1200"/>
              </a:spcAft>
              <a:buFont typeface="Arial" panose="020B0604020202020204" pitchFamily="34" charset="0"/>
              <a:buChar char="•"/>
            </a:pPr>
            <a:r>
              <a:rPr lang="en-US" sz="2400" dirty="0"/>
              <a:t>Expedited applications are reviewed by the IRB Chair or one of the IRB Co-Chairs and, when deemed necessary, specialists in the field being studied.</a:t>
            </a:r>
          </a:p>
          <a:p>
            <a:pPr marL="342900" indent="-342900">
              <a:lnSpc>
                <a:spcPct val="110000"/>
              </a:lnSpc>
              <a:spcAft>
                <a:spcPts val="1200"/>
              </a:spcAft>
              <a:buFont typeface="Arial" panose="020B0604020202020204" pitchFamily="34" charset="0"/>
              <a:buChar char="•"/>
            </a:pPr>
            <a:r>
              <a:rPr lang="en-US" sz="2400" dirty="0"/>
              <a:t>Turn around time for review is approximately 10-15 business days. There are no deadlines for expedited applications. Allow a minimum of 6-8 weeks for the review to approval process.</a:t>
            </a:r>
          </a:p>
          <a:p>
            <a:pPr marL="342900" indent="-342900">
              <a:lnSpc>
                <a:spcPct val="110000"/>
              </a:lnSpc>
              <a:spcAft>
                <a:spcPts val="1200"/>
              </a:spcAft>
              <a:buFont typeface="Arial" panose="020B0604020202020204" pitchFamily="34" charset="0"/>
              <a:buChar char="•"/>
            </a:pPr>
            <a:r>
              <a:rPr lang="en-US" sz="2400" dirty="0"/>
              <a:t>Expedited studies are approved until the project is closed. However, an Annual Research Status report is required.</a:t>
            </a:r>
          </a:p>
        </p:txBody>
      </p:sp>
    </p:spTree>
    <p:extLst>
      <p:ext uri="{BB962C8B-B14F-4D97-AF65-F5344CB8AC3E}">
        <p14:creationId xmlns:p14="http://schemas.microsoft.com/office/powerpoint/2010/main" val="3694509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U">
  <a:themeElements>
    <a:clrScheme name="Syracuse PPT">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ustom 26">
      <a:majorFont>
        <a:latin typeface="Sherman Sans"/>
        <a:ea typeface=""/>
        <a:cs typeface=""/>
      </a:majorFont>
      <a:minorFont>
        <a:latin typeface="Sherm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accent1"/>
            </a:solidFill>
          </a:defRPr>
        </a:defPPr>
      </a:lstStyle>
    </a:txDef>
  </a:objectDefaults>
  <a:extraClrSchemeLst/>
  <a:extLst>
    <a:ext uri="{05A4C25C-085E-4340-85A3-A5531E510DB2}">
      <thm15:themeFamily xmlns:thm15="http://schemas.microsoft.com/office/thememl/2012/main" name="Presentation3" id="{3E76AFD6-45F7-B64B-A28A-B8F3D39C553E}" vid="{823C3E56-F322-414C-A6BB-C8EB5E15FCE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AF95DE25223488036D3AE878E21D2" ma:contentTypeVersion="2" ma:contentTypeDescription="Create a new document." ma:contentTypeScope="" ma:versionID="8f4e3052d1de95f83fc8f5219a729695">
  <xsd:schema xmlns:xsd="http://www.w3.org/2001/XMLSchema" xmlns:xs="http://www.w3.org/2001/XMLSchema" xmlns:p="http://schemas.microsoft.com/office/2006/metadata/properties" xmlns:ns3="f8a6d93b-109b-47b8-94f6-67eec0f9ae5e" targetNamespace="http://schemas.microsoft.com/office/2006/metadata/properties" ma:root="true" ma:fieldsID="96456b86ff6cf36d914724a7035b3048" ns3:_="">
    <xsd:import namespace="f8a6d93b-109b-47b8-94f6-67eec0f9ae5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6d93b-109b-47b8-94f6-67eec0f9ae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19873-2799-4BBC-B242-7EEBBAC9B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6d93b-109b-47b8-94f6-67eec0f9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16B2A7-0483-48DB-9EFB-E9B0212DC348}">
  <ds:schemaRefs>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 ds:uri="f8a6d93b-109b-47b8-94f6-67eec0f9ae5e"/>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5421371-8134-4B55-B75A-B929485DF416}">
  <ds:schemaRefs>
    <ds:schemaRef ds:uri="http://schemas.microsoft.com/sharepoint/v3/contenttype/forms"/>
  </ds:schemaRefs>
</ds:datastoreItem>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emplate>PPTSherman</Template>
  <TotalTime>121</TotalTime>
  <Words>2813</Words>
  <Application>Microsoft Office PowerPoint</Application>
  <PresentationFormat>Custom</PresentationFormat>
  <Paragraphs>189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Corbel</vt:lpstr>
      <vt:lpstr>Georgia</vt:lpstr>
      <vt:lpstr>Sherman Sans</vt:lpstr>
      <vt:lpstr>Verdana</vt:lpstr>
      <vt:lpstr>Wingdings</vt:lpstr>
      <vt:lpstr>SU</vt:lpstr>
      <vt:lpstr>Protecting Human  Participants in  Research1</vt:lpstr>
      <vt:lpstr>What is the Institutional Review Board?</vt:lpstr>
      <vt:lpstr>IRB Research Oversight and Protections</vt:lpstr>
      <vt:lpstr>The Belmont Report Basic Ethical Principles Federal Policy for the Protection of Human Participants  Common Rule 45 CFR 46 (Part A)</vt:lpstr>
      <vt:lpstr>Definition of Human Participant Research</vt:lpstr>
      <vt:lpstr>Categories of IRB Review</vt:lpstr>
      <vt:lpstr>Exempt Review</vt:lpstr>
      <vt:lpstr>Exempt Review Examples</vt:lpstr>
      <vt:lpstr>Expedited Review</vt:lpstr>
      <vt:lpstr>Expedited Review Examples</vt:lpstr>
      <vt:lpstr>Full Board Review</vt:lpstr>
      <vt:lpstr>Full Board Examples</vt:lpstr>
      <vt:lpstr>Application Content</vt:lpstr>
      <vt:lpstr>Application Information </vt:lpstr>
      <vt:lpstr>Informed Consent/Assent</vt:lpstr>
      <vt:lpstr>Informed Consent</vt:lpstr>
      <vt:lpstr>Requirements of Informed Consent</vt:lpstr>
      <vt:lpstr>Additional Requirements for Informed Consent</vt:lpstr>
      <vt:lpstr>Consent Form Guidance</vt:lpstr>
      <vt:lpstr>Complete IRB Application</vt:lpstr>
      <vt:lpstr>Outcomes of Review</vt:lpstr>
      <vt:lpstr>Student Projects</vt:lpstr>
      <vt:lpstr>Collaborative Institutional Training Initiative  (CITI) Education and Required Training</vt:lpstr>
      <vt:lpstr>Amendments</vt:lpstr>
      <vt:lpstr>When can I begin conducting my research?</vt:lpstr>
      <vt:lpstr>IRB Guidance and Contact Information</vt:lpstr>
      <vt:lpstr>QUESTIONS?</vt:lpstr>
      <vt:lpstr>Thank You</vt:lpstr>
    </vt:vector>
  </TitlesOfParts>
  <Company/>
  <LinksUpToDate>false</LinksUpToDate>
  <SharedDoc>false</SharedDoc>
  <HyperlinkBase>https://www.syracuse.edu/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Human  Participants in  Research1</dc:title>
  <dc:subject>SyracuseUniversity 16x9 PowerPoint Template</dc:subject>
  <dc:creator>Lori Lu</dc:creator>
  <cp:keywords>SyracuseUniversity PowerPoint;Sherman</cp:keywords>
  <dc:description>Accessible PPT Template</dc:description>
  <cp:lastModifiedBy>Christopher W Diederich</cp:lastModifiedBy>
  <cp:revision>14</cp:revision>
  <dcterms:created xsi:type="dcterms:W3CDTF">2021-09-10T21:04:22Z</dcterms:created>
  <dcterms:modified xsi:type="dcterms:W3CDTF">2026-02-02T17:25:32Z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0x010100E7AAF95DE25223488036D3AE878E21D2</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